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8" r:id="rId1"/>
  </p:sldMasterIdLst>
  <p:notesMasterIdLst>
    <p:notesMasterId r:id="rId10"/>
  </p:notesMasterIdLst>
  <p:handoutMasterIdLst>
    <p:handoutMasterId r:id="rId11"/>
  </p:handoutMasterIdLst>
  <p:sldIdLst>
    <p:sldId id="412" r:id="rId2"/>
    <p:sldId id="416" r:id="rId3"/>
    <p:sldId id="413" r:id="rId4"/>
    <p:sldId id="418" r:id="rId5"/>
    <p:sldId id="414" r:id="rId6"/>
    <p:sldId id="419" r:id="rId7"/>
    <p:sldId id="415" r:id="rId8"/>
    <p:sldId id="420" r:id="rId9"/>
  </p:sldIdLst>
  <p:sldSz cx="9144000" cy="6858000" type="screen4x3"/>
  <p:notesSz cx="9869488" cy="673576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  <a:srgbClr val="660033"/>
    <a:srgbClr val="660066"/>
    <a:srgbClr val="990099"/>
    <a:srgbClr val="0066FF"/>
    <a:srgbClr val="EAEAEA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20" autoAdjust="0"/>
    <p:restoredTop sz="93467" autoAdjust="0"/>
  </p:normalViewPr>
  <p:slideViewPr>
    <p:cSldViewPr>
      <p:cViewPr varScale="1">
        <p:scale>
          <a:sx n="79" d="100"/>
          <a:sy n="79" d="100"/>
        </p:scale>
        <p:origin x="989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02CE4B84-723D-4922-BB9D-9A0E585182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313" cy="336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74" tIns="45537" rIns="91074" bIns="45537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C766A0DC-6624-4F7F-BB5A-26911599D45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9588" y="0"/>
            <a:ext cx="4278312" cy="336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74" tIns="45537" rIns="91074" bIns="45537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50814053-31B9-462D-9142-3D7A6B391485}" type="datetimeFigureOut">
              <a:rPr lang="zh-TW" altLang="en-US"/>
              <a:pPr>
                <a:defRPr/>
              </a:pPr>
              <a:t>2025/8/22</a:t>
            </a:fld>
            <a:endParaRPr lang="en-US" altLang="zh-TW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321B3DBF-75A9-4ACA-ABD4-474EA7D9213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97625"/>
            <a:ext cx="4278313" cy="336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74" tIns="45537" rIns="91074" bIns="45537" numCol="1" anchor="b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5E7497A0-A6D3-4603-85C5-57A152CB31C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9588" y="6397625"/>
            <a:ext cx="4278312" cy="336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74" tIns="45537" rIns="91074" bIns="45537" numCol="1" anchor="b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D69F1C-A2E2-476D-A343-5E07BA37865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42A4EB66-104A-4EB3-926C-E81EF6CD16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074" tIns="45537" rIns="91074" bIns="4553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85720D-0892-4087-8A1E-044DD62A5B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89588" y="0"/>
            <a:ext cx="4278312" cy="336550"/>
          </a:xfrm>
          <a:prstGeom prst="rect">
            <a:avLst/>
          </a:prstGeom>
        </p:spPr>
        <p:txBody>
          <a:bodyPr vert="horz" lIns="91074" tIns="45537" rIns="91074" bIns="4553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B67BFD37-7307-4FF5-A271-57AE071D1806}" type="datetimeFigureOut">
              <a:rPr lang="zh-TW" altLang="en-US"/>
              <a:pPr>
                <a:defRPr/>
              </a:pPr>
              <a:t>2025/8/22</a:t>
            </a:fld>
            <a:endParaRPr lang="zh-TW" altLang="en-US"/>
          </a:p>
        </p:txBody>
      </p:sp>
      <p:sp>
        <p:nvSpPr>
          <p:cNvPr id="4" name="投影片圖像版面配置區 3">
            <a:extLst>
              <a:ext uri="{FF2B5EF4-FFF2-40B4-BE49-F238E27FC236}">
                <a16:creationId xmlns:a16="http://schemas.microsoft.com/office/drawing/2014/main" id="{8CF41F7D-78E8-44E3-87EC-C2C6160233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2788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74" tIns="45537" rIns="91074" bIns="45537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>
            <a:extLst>
              <a:ext uri="{FF2B5EF4-FFF2-40B4-BE49-F238E27FC236}">
                <a16:creationId xmlns:a16="http://schemas.microsoft.com/office/drawing/2014/main" id="{76F989F4-184C-40CD-AB55-F3B660960E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5838" y="3200400"/>
            <a:ext cx="7897812" cy="3030538"/>
          </a:xfrm>
          <a:prstGeom prst="rect">
            <a:avLst/>
          </a:prstGeom>
        </p:spPr>
        <p:txBody>
          <a:bodyPr vert="horz" lIns="91074" tIns="45537" rIns="91074" bIns="45537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AAB8A32-002B-4ADE-AA49-B148543DE5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8313" cy="336550"/>
          </a:xfrm>
          <a:prstGeom prst="rect">
            <a:avLst/>
          </a:prstGeom>
        </p:spPr>
        <p:txBody>
          <a:bodyPr vert="horz" lIns="91074" tIns="45537" rIns="91074" bIns="4553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632AC73-591F-4C3B-B683-748041D522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89588" y="6397625"/>
            <a:ext cx="4278312" cy="336550"/>
          </a:xfrm>
          <a:prstGeom prst="rect">
            <a:avLst/>
          </a:prstGeom>
        </p:spPr>
        <p:txBody>
          <a:bodyPr vert="horz" wrap="square" lIns="91074" tIns="45537" rIns="91074" bIns="45537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437D420-FC83-4CB3-8058-20BBF722845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圖像版面配置區 1">
            <a:extLst>
              <a:ext uri="{FF2B5EF4-FFF2-40B4-BE49-F238E27FC236}">
                <a16:creationId xmlns:a16="http://schemas.microsoft.com/office/drawing/2014/main" id="{F1179EF8-6CCF-4542-82A2-269A066BF9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備忘稿版面配置區 2">
            <a:extLst>
              <a:ext uri="{FF2B5EF4-FFF2-40B4-BE49-F238E27FC236}">
                <a16:creationId xmlns:a16="http://schemas.microsoft.com/office/drawing/2014/main" id="{E481975B-F71C-408C-9995-79364FAC83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196" name="投影片編號版面配置區 3">
            <a:extLst>
              <a:ext uri="{FF2B5EF4-FFF2-40B4-BE49-F238E27FC236}">
                <a16:creationId xmlns:a16="http://schemas.microsoft.com/office/drawing/2014/main" id="{B2AB5EC7-01BF-4B53-9F30-89560586A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9930C3-CF14-43FB-85AD-D14A38D027F5}" type="slidenum">
              <a:rPr kumimoji="1" lang="zh-TW" altLang="en-US" b="1" smtClean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1" lang="zh-TW" altLang="en-US" b="1">
              <a:solidFill>
                <a:srgbClr val="FF0000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89CB843F-3CC5-477D-BD4B-5FF64B020FA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>
              <a:extLst>
                <a:ext uri="{FF2B5EF4-FFF2-40B4-BE49-F238E27FC236}">
                  <a16:creationId xmlns:a16="http://schemas.microsoft.com/office/drawing/2014/main" id="{24CE1FF7-59AF-41FC-BF8D-AA010759FE28}"/>
                </a:ext>
              </a:extLst>
            </p:cNvPr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>
              <a:extLst>
                <a:ext uri="{FF2B5EF4-FFF2-40B4-BE49-F238E27FC236}">
                  <a16:creationId xmlns:a16="http://schemas.microsoft.com/office/drawing/2014/main" id="{B8C970CD-0B09-4CE6-98DA-552B014EC001}"/>
                </a:ext>
              </a:extLst>
            </p:cNvPr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F407FD90-4027-47EB-99BA-BBBF2B68F07A}"/>
                </a:ext>
              </a:extLst>
            </p:cNvPr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B2FDBEA5-633A-4317-9F88-2878B250C2AF}"/>
                </a:ext>
              </a:extLst>
            </p:cNvPr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3D93C388-C492-4BAE-BBE8-D93DC07290D0}"/>
                </a:ext>
              </a:extLst>
            </p:cNvPr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C11BECEE-7CB6-4214-8417-B9BD9E56636F}"/>
                </a:ext>
              </a:extLst>
            </p:cNvPr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>
              <a:extLst>
                <a:ext uri="{FF2B5EF4-FFF2-40B4-BE49-F238E27FC236}">
                  <a16:creationId xmlns:a16="http://schemas.microsoft.com/office/drawing/2014/main" id="{3153D234-E864-45DD-8406-4E40AE1FCBA9}"/>
                </a:ext>
              </a:extLst>
            </p:cNvPr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>
              <a:extLst>
                <a:ext uri="{FF2B5EF4-FFF2-40B4-BE49-F238E27FC236}">
                  <a16:creationId xmlns:a16="http://schemas.microsoft.com/office/drawing/2014/main" id="{6A5C5203-AB3F-48C0-966A-C7DF4246F17A}"/>
                </a:ext>
              </a:extLst>
            </p:cNvPr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44A94941-8D26-40BE-B02A-064ABA5B7941}"/>
                </a:ext>
              </a:extLst>
            </p:cNvPr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>
              <a:extLst>
                <a:ext uri="{FF2B5EF4-FFF2-40B4-BE49-F238E27FC236}">
                  <a16:creationId xmlns:a16="http://schemas.microsoft.com/office/drawing/2014/main" id="{C0C96681-AA71-4D5A-9A2E-CE600A949357}"/>
                </a:ext>
              </a:extLst>
            </p:cNvPr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7E91AFC-6501-47FB-A41A-83CCCB9B2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7155C61-4B79-4670-903F-B5C23F6C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374DF23-2336-401D-B05A-F3E744B0A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5E99F-6AAB-4FC7-9975-81DA125DD7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123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C29E7-D2E2-49EF-982F-9B69455B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F61B0-6669-4F9B-B1F6-540265F9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79130-1081-4F57-A059-0D9185EBE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79B8D-046B-4915-8642-0B21EC21EA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617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D8799C6-CAEE-4A63-809A-725E03B67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C0E474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E8B3E07-7C07-498E-886B-37A7D9055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C0E474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AF7A3AA-22E1-4B6F-95BE-7AA19E592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1ED44C9-86F6-49D7-BA58-AFF1A94708E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BAAF711-9A1D-4E53-98D0-CE4BB093B3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BDFC5-A08F-4E1C-9BF5-13168578C2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8975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0BF54-7B08-49C2-9B6F-083B057E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3A282-7D92-4964-8BD0-B3B7D8BF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B1BEF-778C-4EA1-8C1A-6C62C0720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F1B2-0CE4-4D46-8AC2-DECCF67E511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810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8159218-C987-4A56-A3A4-E3EA9F389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C0E474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1EDC1EA-61FB-4316-81F3-A5BA80415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C0E474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3E3FE52-40C7-4F95-B067-A21F583B82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96D03A0-5452-4B7B-9C46-53EB5C0A1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A605EC-503D-49BC-95D0-E41459B6AA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25F7-478D-4E81-9600-735B98A9D7D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2991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49976C-651D-4137-95CC-0CED0607D5D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36357B-9A0C-491E-A225-7AF0F099536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483BBD-B549-4E03-982C-E74FB3E379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D86F9-026A-491E-B0B7-BD9B95B0FB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3543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198F7-253A-4098-A44A-1C5A7EE5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3DF2E-DA58-43D0-8440-FAB76F77C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186E0-16FC-4BCC-A06C-49E0E9EC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05138-BB6F-4B10-B9A2-6EF3B56FACD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5717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45DD5-18DF-43F7-8EAB-65038772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F4C4D-3D22-463E-BBEC-BB9558B8B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466A3-DCEF-419F-BEE8-9EEFBC62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411D5-23B8-4486-9FB0-EF5176A1F9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7746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5555D-9766-49EF-9E2E-40711BE8B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5E2BD-BA60-463F-8FF6-4C6AF5882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73ADD-B464-42FE-B255-80338D0C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B3D76-91C6-4841-9C3A-98FEEA86E9B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446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7AA2B-66E3-4899-A2A9-3A77C9D9A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48E75-B634-41D5-BA1C-7CD0D41D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66F90-3A81-4272-A7DC-828AB828E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684CC-6649-4E44-B357-F30BAA28A1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6010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A14AA5-A132-4816-99C9-823F80D4B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488230-44B1-46A0-A17B-3E5F811A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60BC83-FCBD-4F8F-9A61-2EA9D99A6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B3F96-23E5-40B2-864D-8D9B1A46E0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609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504C592-A7E0-487F-8539-04D548B0E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6F83EE-C01A-4AD8-BAE3-74009DB1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911B7F-97C6-4CB7-A243-25C12287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5407A-4D09-4F75-A677-9D5E03FBDC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5041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B871324-1DB7-47AA-A5A5-AED3C446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526C2B-AC5C-4EA3-80A1-581CE9904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EDE0A6-019F-40BC-BFF9-201ACC890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61AA3-FE7F-488E-85AE-52036B44FC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583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5481C2D-755C-4D8C-A08A-1605693C7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F2414CE-3BA1-4DDA-9FCB-AD3F7CB57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1E1378-6053-455D-A1CE-E20554D79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CD4E-837A-40E5-B74D-666B383AC5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4602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EE8132-D080-413B-968B-FBBD7F1E8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E45CD2-961C-4FE1-AB97-15A8BDDB0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EE7440-C8FF-43D0-A1CA-15CC38281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4758A-D189-4908-8121-E4217969E9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474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7C0D35-0379-4692-A20A-5A2F107F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E309D9-FFA5-46C9-8EC3-C1CEC25DC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84B486-C694-46C4-8461-4D2F6C979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14A38-1881-4486-B582-97B924C39F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9646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BF234B03-B119-49B2-AE0D-FFE204D00003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9489711-DFBB-4AEB-81AE-395FF45BA3F8}"/>
                </a:ext>
              </a:extLst>
            </p:cNvPr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8C9CDF5-7AD0-4D79-919E-D7378D2B650B}"/>
                </a:ext>
              </a:extLst>
            </p:cNvPr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6AF92B6-9720-4D43-9489-11E4FD824F49}"/>
                </a:ext>
              </a:extLst>
            </p:cNvPr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D7F6E96-85AA-4612-AA97-A0D1F9FD3CCE}"/>
                </a:ext>
              </a:extLst>
            </p:cNvPr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F211CC5-BA6F-44D1-A67B-B9CE05EA3710}"/>
                </a:ext>
              </a:extLst>
            </p:cNvPr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DB3F54F-0ED7-45FF-BB60-7B72B4F00AF7}"/>
                </a:ext>
              </a:extLst>
            </p:cNvPr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173E58C-135F-41C8-8DA8-B9F124A89679}"/>
                </a:ext>
              </a:extLst>
            </p:cNvPr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73DBC3E-8CBE-4268-866B-686A2CFAF3CE}"/>
                </a:ext>
              </a:extLst>
            </p:cNvPr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5F92436-4CD3-49F7-8EA7-30C42740EA1D}"/>
                </a:ext>
              </a:extLst>
            </p:cNvPr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1140CA1-EB2D-4568-A4BF-2ECEDDC985AA}"/>
                </a:ext>
              </a:extLst>
            </p:cNvPr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7C1844CF-B036-4553-90D1-857F39C692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37AA2D5D-9C43-4F80-9B1C-CF923CFE1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BBDDC-BF53-417A-B1B8-7AE679B85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3E79-F9A2-4E24-88FB-FB1F8D96F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64FAD-53C6-4E9A-BD9F-07290B05F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96C8D00F-891A-4975-B9EE-68FF416AB9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21" r:id="rId11"/>
    <p:sldLayoutId id="2147484016" r:id="rId12"/>
    <p:sldLayoutId id="2147484022" r:id="rId13"/>
    <p:sldLayoutId id="2147484017" r:id="rId14"/>
    <p:sldLayoutId id="2147484018" r:id="rId15"/>
    <p:sldLayoutId id="2147484019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ender.ncu.edu.tw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>
            <a:extLst>
              <a:ext uri="{FF2B5EF4-FFF2-40B4-BE49-F238E27FC236}">
                <a16:creationId xmlns:a16="http://schemas.microsoft.com/office/drawing/2014/main" id="{43FE6557-ECB3-4BF9-8291-17CD80492A8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3417888"/>
            <a:ext cx="6696076" cy="1790700"/>
          </a:xfrm>
        </p:spPr>
        <p:txBody>
          <a:bodyPr/>
          <a:lstStyle/>
          <a:p>
            <a:pPr eaLnBrk="1" hangingPunct="1"/>
            <a:r>
              <a:rPr lang="en-US" altLang="zh-TW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Gender Equity Education Committee</a:t>
            </a:r>
            <a:endParaRPr lang="zh-TW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副標題 2">
            <a:extLst>
              <a:ext uri="{FF2B5EF4-FFF2-40B4-BE49-F238E27FC236}">
                <a16:creationId xmlns:a16="http://schemas.microsoft.com/office/drawing/2014/main" id="{88A23953-7CC7-4021-9DFE-879AB2885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713" y="5357813"/>
            <a:ext cx="5826125" cy="1096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TW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Central University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9600A95-B032-43E4-B267-E98D999A98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5870" y="974656"/>
            <a:ext cx="3244671" cy="3244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標題 2">
            <a:extLst>
              <a:ext uri="{FF2B5EF4-FFF2-40B4-BE49-F238E27FC236}">
                <a16:creationId xmlns:a16="http://schemas.microsoft.com/office/drawing/2014/main" id="{6420C089-FE54-4A82-BD95-C8A0AB8C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404813"/>
            <a:ext cx="7710488" cy="12525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Goals of the Gender Equity Education Committee of NCU</a:t>
            </a:r>
            <a:br>
              <a:rPr lang="en-US" altLang="zh-TW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內容版面配置區 1">
            <a:extLst>
              <a:ext uri="{FF2B5EF4-FFF2-40B4-BE49-F238E27FC236}">
                <a16:creationId xmlns:a16="http://schemas.microsoft.com/office/drawing/2014/main" id="{E10446FF-E634-4C4D-8AA0-29853A0701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1963" y="1801813"/>
            <a:ext cx="8220075" cy="4940300"/>
          </a:xfrm>
        </p:spPr>
        <p:txBody>
          <a:bodyPr/>
          <a:lstStyle/>
          <a:p>
            <a:pPr eaLnBrk="1" hangingPunct="1"/>
            <a:r>
              <a:rPr lang="en-US" altLang="zh-TW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establish a respectful and secure campus of gender equity</a:t>
            </a:r>
            <a:r>
              <a:rPr lang="en-US" altLang="zh-TW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zh-TW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 coordinate and integrate related resources of the different offices of NCU to design and implement a gender equity education plan.</a:t>
            </a:r>
          </a:p>
          <a:p>
            <a:pPr eaLnBrk="1" hangingPunct="1"/>
            <a:r>
              <a:rPr lang="en-US" altLang="zh-TW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 plan and organize gender equity education activities.</a:t>
            </a:r>
          </a:p>
          <a:p>
            <a:pPr eaLnBrk="1" hangingPunct="1"/>
            <a:r>
              <a:rPr lang="en-US" altLang="zh-TW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 draft regulations for gender equity education, prevent incidents of sexual assault and sexual harassment on campus.</a:t>
            </a:r>
          </a:p>
          <a:p>
            <a:pPr eaLnBrk="1" hangingPunct="1"/>
            <a:r>
              <a:rPr lang="en-US" altLang="zh-TW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 investigate and deal with issues about gender equity education as well as complaints about sexual harassment and employment gender equity.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>
            <a:extLst>
              <a:ext uri="{FF2B5EF4-FFF2-40B4-BE49-F238E27FC236}">
                <a16:creationId xmlns:a16="http://schemas.microsoft.com/office/drawing/2014/main" id="{D84BB917-C809-41CC-AD38-14F77CED16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7561263" cy="792163"/>
          </a:xfrm>
        </p:spPr>
        <p:txBody>
          <a:bodyPr/>
          <a:lstStyle/>
          <a:p>
            <a:pPr eaLnBrk="1" hangingPunct="1"/>
            <a:r>
              <a:rPr lang="en-US" altLang="zh-TW" sz="3200"/>
              <a:t>Appeal  to </a:t>
            </a:r>
            <a:r>
              <a:rPr lang="en-US" altLang="zh-TW" sz="3200">
                <a:solidFill>
                  <a:srgbClr val="FF0000"/>
                </a:solidFill>
              </a:rPr>
              <a:t>Stop</a:t>
            </a:r>
            <a:r>
              <a:rPr lang="en-US" altLang="zh-TW" sz="3200"/>
              <a:t> Sexual Harassment</a:t>
            </a:r>
            <a:endParaRPr lang="zh-TW" altLang="en-US" sz="32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9D2FB8-9783-4237-A8FB-4AA017026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8413"/>
            <a:ext cx="8820150" cy="5445125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None/>
              <a:defRPr/>
            </a:pP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fact, just your behaviors or dictions about sex make other people feel uncomfortable, they are regarded as sexual harassment even if you did not touch on his/her body directly. </a:t>
            </a:r>
          </a:p>
          <a:p>
            <a:pPr marL="0" indent="0" eaLnBrk="1" fontAlgn="auto" hangingPunct="1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None/>
              <a:defRPr/>
            </a:pP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ways of sexual harassment can be broadly divided into:</a:t>
            </a:r>
          </a:p>
          <a:p>
            <a:pPr marL="385763" indent="-385763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altLang="zh-TW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Verbal harassment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talking dirty jokes, do comments on other body, etc.</a:t>
            </a:r>
          </a:p>
          <a:p>
            <a:pPr marL="385763" indent="-385763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altLang="zh-TW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 harassment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showing pornographic pictures, staring at somebody’s chest or sexuality, exposing private sexual organs, etc.</a:t>
            </a:r>
          </a:p>
          <a:p>
            <a:pPr marL="385763" indent="-385763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altLang="zh-TW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Behaviors of Sexual harassment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slightly or forcibly touching the other people’s private body parts, ex: chest.</a:t>
            </a:r>
          </a:p>
          <a:p>
            <a:pPr marL="385763" indent="-385763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altLang="zh-TW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use the unequal power relations</a:t>
            </a:r>
            <a:r>
              <a:rPr lang="en-US" altLang="zh-TW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all of the situations or behaviors which will make the other people feel uncomfortable, anxious, oppressed or injured, will be regarded as sexual harassment.</a:t>
            </a:r>
            <a:endParaRPr lang="zh-TW" altLang="en-US" sz="23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2">
            <a:extLst>
              <a:ext uri="{FF2B5EF4-FFF2-40B4-BE49-F238E27FC236}">
                <a16:creationId xmlns:a16="http://schemas.microsoft.com/office/drawing/2014/main" id="{2589924E-B1CC-4BD5-A0CE-EE73506FE5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229600" cy="1008063"/>
          </a:xfrm>
        </p:spPr>
        <p:txBody>
          <a:bodyPr/>
          <a:lstStyle/>
          <a:p>
            <a:pPr eaLnBrk="1" hangingPunct="1"/>
            <a:r>
              <a:rPr lang="en-US" altLang="zh-TW">
                <a:solidFill>
                  <a:srgbClr val="FF0000"/>
                </a:solidFill>
              </a:rPr>
              <a:t>Here is the reminders</a:t>
            </a: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4338" name="內容版面配置區 1">
            <a:extLst>
              <a:ext uri="{FF2B5EF4-FFF2-40B4-BE49-F238E27FC236}">
                <a16:creationId xmlns:a16="http://schemas.microsoft.com/office/drawing/2014/main" id="{AB6ABD3C-1348-43C9-B529-35B8D6FF9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981075"/>
            <a:ext cx="8785225" cy="5400675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Make sure you have consent. Consent is a clear and freely given yes, not the absence of a no.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Don’t make assumptions about consent –it is your responsibility to obtain clear and unambiguous consent before continuing with sexual activity.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you’ve been sexually assaulted, tell someone – there are resources available to help you.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 active in supporting a safe and respectful community. If you see others engaging in disrespectful or inappropriate actions, speak up and get involved, or contact someone else to assist.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you’re a bystander and see someone behaving in a way that seems suspicious, step in and do something about it. If you don’t feel comfortable or safe confronting them, call 110.</a:t>
            </a:r>
          </a:p>
        </p:txBody>
      </p:sp>
      <p:pic>
        <p:nvPicPr>
          <p:cNvPr id="11268" name="圖片 5">
            <a:extLst>
              <a:ext uri="{FF2B5EF4-FFF2-40B4-BE49-F238E27FC236}">
                <a16:creationId xmlns:a16="http://schemas.microsoft.com/office/drawing/2014/main" id="{ABEA5AF2-132F-4052-BB7F-D8E4AF9040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6199188"/>
            <a:ext cx="3109912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>
            <a:extLst>
              <a:ext uri="{FF2B5EF4-FFF2-40B4-BE49-F238E27FC236}">
                <a16:creationId xmlns:a16="http://schemas.microsoft.com/office/drawing/2014/main" id="{29165BDC-A606-4BFE-89E7-739066CDA8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9109075" cy="1008063"/>
          </a:xfrm>
        </p:spPr>
        <p:txBody>
          <a:bodyPr/>
          <a:lstStyle/>
          <a:p>
            <a:pPr eaLnBrk="1" hangingPunct="1"/>
            <a:r>
              <a:rPr lang="en-US" altLang="zh-TW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process </a:t>
            </a:r>
            <a:r>
              <a:rPr lang="en-US" altLang="zh-TW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of Dealing with Sexual Harassment</a:t>
            </a:r>
            <a:endParaRPr lang="zh-TW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內容版面配置區 2">
            <a:extLst>
              <a:ext uri="{FF2B5EF4-FFF2-40B4-BE49-F238E27FC236}">
                <a16:creationId xmlns:a16="http://schemas.microsoft.com/office/drawing/2014/main" id="{42D015BC-90D9-4849-B2C1-256EC8677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8413"/>
            <a:ext cx="8351838" cy="5589587"/>
          </a:xfrm>
        </p:spPr>
        <p:txBody>
          <a:bodyPr rtlCol="0">
            <a:normAutofit/>
          </a:bodyPr>
          <a:lstStyle/>
          <a:p>
            <a:pPr marL="385763" indent="-385763" eaLnBrk="1" fontAlgn="auto" hangingPunct="1">
              <a:spcAft>
                <a:spcPts val="0"/>
              </a:spcAft>
              <a:buClr>
                <a:schemeClr val="tx2"/>
              </a:buClr>
              <a:buFont typeface="Candara" panose="020E0502030303020204" pitchFamily="34" charset="0"/>
              <a:buAutoNum type="arabicPeriod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Principle of confidentiality .</a:t>
            </a:r>
          </a:p>
          <a:p>
            <a:pPr marL="385763" indent="-385763" eaLnBrk="1" fontAlgn="auto" hangingPunct="1">
              <a:spcAft>
                <a:spcPts val="0"/>
              </a:spcAft>
              <a:buClr>
                <a:schemeClr val="tx2"/>
              </a:buClr>
              <a:buFont typeface="Candara" panose="020E0502030303020204" pitchFamily="34" charset="0"/>
              <a:buAutoNum type="arabicPeriod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Experts and school domestic members of the Gender Equity Education Committee will constitute with 3 members in an investigation panel. (Their interviews people: the appellant, the perpetrator, and the relevant witnesses).</a:t>
            </a:r>
          </a:p>
          <a:p>
            <a:pPr marL="385763" indent="-385763" eaLnBrk="1" fontAlgn="auto" hangingPunct="1">
              <a:spcAft>
                <a:spcPts val="0"/>
              </a:spcAft>
              <a:buClr>
                <a:schemeClr val="tx2"/>
              </a:buClr>
              <a:buFont typeface="Candara" panose="020E0502030303020204" pitchFamily="34" charset="0"/>
              <a:buAutoNum type="arabicPeriod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Disposal period: to complete its investigation within two months.</a:t>
            </a:r>
          </a:p>
          <a:p>
            <a:pPr marL="357188" indent="-357188" eaLnBrk="1" fontAlgn="auto" hangingPunct="1"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the fact is confirmed to be true, and then send the perpetrators to the punished unit.</a:t>
            </a:r>
          </a:p>
          <a:p>
            <a:pPr marL="385763" indent="-385763" eaLnBrk="1" fontAlgn="auto" hangingPunct="1">
              <a:spcAft>
                <a:spcPts val="0"/>
              </a:spcAft>
              <a:buClr>
                <a:schemeClr val="tx2"/>
              </a:buClr>
              <a:buFont typeface="Candara" panose="020E0502030303020204" pitchFamily="34" charset="0"/>
              <a:buAutoNum type="arabicPeriod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committee should inform the school or units of perpetrators.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>
            <a:extLst>
              <a:ext uri="{FF2B5EF4-FFF2-40B4-BE49-F238E27FC236}">
                <a16:creationId xmlns:a16="http://schemas.microsoft.com/office/drawing/2014/main" id="{F0DC01B2-1D9F-4D70-AD44-CD4B45047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6348413" cy="792163"/>
          </a:xfrm>
        </p:spPr>
        <p:txBody>
          <a:bodyPr/>
          <a:lstStyle/>
          <a:p>
            <a:pPr eaLnBrk="1" hangingPunct="1"/>
            <a:r>
              <a:rPr lang="en-US" altLang="zh-TW" b="1"/>
              <a:t>Laws in Taiwan  </a:t>
            </a:r>
            <a:endParaRPr lang="zh-TW" altLang="en-US" b="1"/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5F9A1CE8-8279-4A31-9D89-64C6BF6F7A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999827"/>
              </p:ext>
            </p:extLst>
          </p:nvPr>
        </p:nvGraphicFramePr>
        <p:xfrm>
          <a:off x="142875" y="1052513"/>
          <a:ext cx="8858250" cy="5676730"/>
        </p:xfrm>
        <a:graphic>
          <a:graphicData uri="http://schemas.openxmlformats.org/drawingml/2006/table">
            <a:tbl>
              <a:tblPr/>
              <a:tblGrid>
                <a:gridCol w="8858250">
                  <a:extLst>
                    <a:ext uri="{9D8B030D-6E8A-4147-A177-3AD203B41FA5}">
                      <a16:colId xmlns:a16="http://schemas.microsoft.com/office/drawing/2014/main" val="280345282"/>
                    </a:ext>
                  </a:extLst>
                </a:gridCol>
              </a:tblGrid>
              <a:tr h="2711450">
                <a:tc>
                  <a:txBody>
                    <a:bodyPr/>
                    <a:lstStyle>
                      <a:lvl1pPr marL="457200" indent="-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anose="05040102010807070707" pitchFamily="18" charset="2"/>
                        <a:defRPr sz="1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57B7B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The age of majority is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 18 years old.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57B7B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Gender Equity Education Act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 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57B7B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Sexual Harassment Prevention Act 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57B7B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Act of Gender Equality in Employment 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57B7B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Sexual Assault Crime Prevention Act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57B7B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Stalking and Harassment Prevention Act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https://law.moj.gov.tw/Index.aspx</a:t>
                      </a:r>
                    </a:p>
                    <a:p>
                      <a:pPr marL="457200" marR="0" lvl="0" indent="-45720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8410" marR="68410" marT="34205" marB="3420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710878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>
            <a:extLst>
              <a:ext uri="{FF2B5EF4-FFF2-40B4-BE49-F238E27FC236}">
                <a16:creationId xmlns:a16="http://schemas.microsoft.com/office/drawing/2014/main" id="{AB07E475-FC8B-491C-A606-A6DB5DBB7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>
                <a:latin typeface="Times New Roman" panose="02020603050405020304" pitchFamily="18" charset="0"/>
                <a:cs typeface="Times New Roman" panose="02020603050405020304" pitchFamily="18" charset="0"/>
              </a:rPr>
              <a:t>How to Contact Us</a:t>
            </a:r>
            <a:endParaRPr lang="zh-TW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內容版面配置區 2">
            <a:extLst>
              <a:ext uri="{FF2B5EF4-FFF2-40B4-BE49-F238E27FC236}">
                <a16:creationId xmlns:a16="http://schemas.microsoft.com/office/drawing/2014/main" id="{51865B43-8432-4BF1-AAEA-974E48F1D0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497013"/>
            <a:ext cx="8339138" cy="40925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Hours : 08:30~17:00, Monday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Friday </a:t>
            </a:r>
          </a:p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 :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https://gender.ncu.edu.tw/</a:t>
            </a:r>
            <a:r>
              <a:rPr lang="zh-TW" altLang="en-US" sz="2400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TW" sz="2400" dirty="0">
              <a:solidFill>
                <a:srgbClr val="0000FF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2F, Office of Student Affairs</a:t>
            </a:r>
          </a:p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Phone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03-422-7151 Ext.57268</a:t>
            </a:r>
          </a:p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ncu57268@ncu.edu.tw</a:t>
            </a:r>
          </a:p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Guardroom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03-422-7151 Ext.57110 / Ext.57119</a:t>
            </a:r>
          </a:p>
          <a:p>
            <a:pPr eaLnBrk="1" hangingPunct="1"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03-422-7151 Ext.57212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en-US" altLang="zh-TW" sz="2400" dirty="0"/>
              <a:t>                     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03-280-5666 (24 hours)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F9F47977-7A05-4F4E-B218-4503ED0C1948}"/>
              </a:ext>
            </a:extLst>
          </p:cNvPr>
          <p:cNvGrpSpPr/>
          <p:nvPr/>
        </p:nvGrpSpPr>
        <p:grpSpPr>
          <a:xfrm>
            <a:off x="-13875" y="0"/>
            <a:ext cx="9144000" cy="6870028"/>
            <a:chOff x="-13875" y="0"/>
            <a:chExt cx="9144000" cy="6870028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B8B7C5C-EC38-471D-B490-641372B0C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3875" y="4238805"/>
              <a:ext cx="9144000" cy="2631223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DE4A151A-7D64-47AC-B069-F6DD05830B0B}"/>
                </a:ext>
              </a:extLst>
            </p:cNvPr>
            <p:cNvSpPr/>
            <p:nvPr/>
          </p:nvSpPr>
          <p:spPr>
            <a:xfrm>
              <a:off x="3851920" y="5157192"/>
              <a:ext cx="1440160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EA32372B-B5DB-4AB0-8097-2DAC66177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3875" y="0"/>
              <a:ext cx="9144000" cy="4240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6085237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9190</TotalTime>
  <Words>589</Words>
  <Application>Microsoft Office PowerPoint</Application>
  <PresentationFormat>如螢幕大小 (4:3)</PresentationFormat>
  <Paragraphs>46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9" baseType="lpstr">
      <vt:lpstr>Trebuchet MS</vt:lpstr>
      <vt:lpstr>Arial</vt:lpstr>
      <vt:lpstr>Wingdings 3</vt:lpstr>
      <vt:lpstr>Calibri</vt:lpstr>
      <vt:lpstr>微軟正黑體</vt:lpstr>
      <vt:lpstr>新細明體</vt:lpstr>
      <vt:lpstr>Times New Roman</vt:lpstr>
      <vt:lpstr>Symbol</vt:lpstr>
      <vt:lpstr>Candara</vt:lpstr>
      <vt:lpstr>標楷體</vt:lpstr>
      <vt:lpstr>多面向</vt:lpstr>
      <vt:lpstr>Gender Equity Education Committee</vt:lpstr>
      <vt:lpstr>The Goals of the Gender Equity Education Committee of NCU </vt:lpstr>
      <vt:lpstr>Appeal  to Stop Sexual Harassment</vt:lpstr>
      <vt:lpstr>Here is the reminders</vt:lpstr>
      <vt:lpstr>The process of Dealing with Sexual Harassment</vt:lpstr>
      <vt:lpstr>Laws in Taiwan  </vt:lpstr>
      <vt:lpstr>How to Contact Us</vt:lpstr>
      <vt:lpstr>PowerPoint 簡報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Gender Equity Education Committee</dc:title>
  <dc:creator>USER</dc:creator>
  <cp:lastModifiedBy>USER</cp:lastModifiedBy>
  <cp:revision>370</cp:revision>
  <cp:lastPrinted>2016-09-07T07:31:16Z</cp:lastPrinted>
  <dcterms:created xsi:type="dcterms:W3CDTF">2006-08-24T05:19:37Z</dcterms:created>
  <dcterms:modified xsi:type="dcterms:W3CDTF">2025-08-22T08:23:23Z</dcterms:modified>
</cp:coreProperties>
</file>