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64" r:id="rId1"/>
  </p:sldMasterIdLst>
  <p:sldIdLst>
    <p:sldId id="256" r:id="rId2"/>
    <p:sldId id="500" r:id="rId3"/>
    <p:sldId id="505" r:id="rId4"/>
    <p:sldId id="499" r:id="rId5"/>
    <p:sldId id="312" r:id="rId6"/>
    <p:sldId id="325" r:id="rId7"/>
    <p:sldId id="507" r:id="rId8"/>
    <p:sldId id="502" r:id="rId9"/>
    <p:sldId id="503" r:id="rId10"/>
    <p:sldId id="508" r:id="rId11"/>
    <p:sldId id="311" r:id="rId12"/>
    <p:sldId id="425" r:id="rId13"/>
    <p:sldId id="267" r:id="rId14"/>
    <p:sldId id="506" r:id="rId15"/>
    <p:sldId id="504" r:id="rId16"/>
    <p:sldId id="501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9900FF"/>
    <a:srgbClr val="0000FF"/>
    <a:srgbClr val="CC66FF"/>
    <a:srgbClr val="00CC99"/>
    <a:srgbClr val="66FF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1123" y="38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 cstate="email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 cstate="email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 cstate="email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6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205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10406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85550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5701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 cstate="email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0EBB0C4-6273-4C6E-B9BD-2EDC30F1CD52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9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5833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4254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849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715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email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9670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email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8/22/2025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944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348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ncu57268@ncu.edu.tw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youtu.be/fHSCYj96Fwc" TargetMode="External"/><Relationship Id="rId4" Type="http://schemas.openxmlformats.org/officeDocument/2006/relationships/hyperlink" Target="https://youtu.be/jUHAoirSNQo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instagram.com/p/DIqF87STANt/?img_index=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8608" y="1358283"/>
            <a:ext cx="10862528" cy="2556769"/>
          </a:xfrm>
        </p:spPr>
        <p:txBody>
          <a:bodyPr>
            <a:normAutofit/>
          </a:bodyPr>
          <a:lstStyle/>
          <a:p>
            <a:pPr algn="ctr"/>
            <a:r>
              <a:rPr lang="zh-TW" altLang="en-US" sz="8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全字庫正楷體" panose="03000500000000000000" pitchFamily="66" charset="-120"/>
              </a:rPr>
              <a:t>性</a:t>
            </a:r>
            <a:r>
              <a:rPr lang="zh-TW" altLang="en-US" sz="88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全字庫正楷體" panose="03000500000000000000" pitchFamily="66" charset="-120"/>
              </a:rPr>
              <a:t>別</a:t>
            </a:r>
            <a:r>
              <a:rPr lang="zh-TW" altLang="en-US" sz="8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全字庫正楷體" panose="03000500000000000000" pitchFamily="66" charset="-120"/>
              </a:rPr>
              <a:t>平</a:t>
            </a:r>
            <a:r>
              <a:rPr lang="zh-TW" altLang="en-US" sz="8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全字庫正楷體" panose="03000500000000000000" pitchFamily="66" charset="-120"/>
              </a:rPr>
              <a:t>等</a:t>
            </a:r>
            <a:r>
              <a:rPr lang="zh-TW" alt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全字庫正楷體" panose="03000500000000000000" pitchFamily="66" charset="-120"/>
              </a:rPr>
              <a:t>教</a:t>
            </a:r>
            <a:r>
              <a:rPr lang="zh-TW" altLang="en-US" sz="8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全字庫正楷體" panose="03000500000000000000" pitchFamily="66" charset="-120"/>
              </a:rPr>
              <a:t>育</a:t>
            </a:r>
            <a:r>
              <a:rPr lang="zh-TW" altLang="en-US" sz="8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全字庫正楷體" panose="03000500000000000000" pitchFamily="66" charset="-120"/>
              </a:rPr>
              <a:t>宣</a:t>
            </a:r>
            <a:r>
              <a:rPr lang="zh-TW" altLang="en-US" sz="8800" b="1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全字庫正楷體" panose="03000500000000000000" pitchFamily="66" charset="-120"/>
              </a:rPr>
              <a:t>導</a:t>
            </a:r>
            <a:endParaRPr lang="zh-TW" altLang="en-US" sz="6600" b="1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全字庫正楷體" panose="03000500000000000000" pitchFamily="66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62223" y="4558684"/>
            <a:ext cx="10467553" cy="188206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zh-TW" altLang="en-US" sz="4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國立中央大學</a:t>
            </a:r>
            <a:endParaRPr lang="en-US" altLang="zh-TW" sz="4400" b="1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性別平等教育委員會</a:t>
            </a:r>
            <a:endParaRPr lang="en-US" altLang="zh-TW" sz="4400" b="1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承辦人萬怡灼</a:t>
            </a:r>
          </a:p>
        </p:txBody>
      </p:sp>
    </p:spTree>
    <p:extLst>
      <p:ext uri="{BB962C8B-B14F-4D97-AF65-F5344CB8AC3E}">
        <p14:creationId xmlns:p14="http://schemas.microsoft.com/office/powerpoint/2010/main" val="2501709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4D58206-E577-459B-A9F4-DD6AD82C5C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6029" y="1398493"/>
            <a:ext cx="9705521" cy="5190563"/>
          </a:xfrm>
          <a:prstGeom prst="rect">
            <a:avLst/>
          </a:prstGeom>
        </p:spPr>
      </p:pic>
      <p:sp>
        <p:nvSpPr>
          <p:cNvPr id="3" name="內容版面配置區 1">
            <a:extLst>
              <a:ext uri="{FF2B5EF4-FFF2-40B4-BE49-F238E27FC236}">
                <a16:creationId xmlns:a16="http://schemas.microsoft.com/office/drawing/2014/main" id="{A7ED65CF-427F-440C-91A3-D1F222C25BA5}"/>
              </a:ext>
            </a:extLst>
          </p:cNvPr>
          <p:cNvSpPr txBox="1">
            <a:spLocks/>
          </p:cNvSpPr>
          <p:nvPr/>
        </p:nvSpPr>
        <p:spPr>
          <a:xfrm>
            <a:off x="534944" y="553370"/>
            <a:ext cx="9881707" cy="8451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2F3D">
                  <a:lumMod val="75000"/>
                </a:srgbClr>
              </a:buClr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b="1" dirty="0"/>
              <a:t>校園性別事件處理流程</a:t>
            </a:r>
          </a:p>
        </p:txBody>
      </p:sp>
    </p:spTree>
    <p:extLst>
      <p:ext uri="{BB962C8B-B14F-4D97-AF65-F5344CB8AC3E}">
        <p14:creationId xmlns:p14="http://schemas.microsoft.com/office/powerpoint/2010/main" val="1535592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A44A4F2B-79E8-44D6-8219-C9153A60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001" y="0"/>
            <a:ext cx="9262913" cy="892629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重點整理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4DBCEDB1-F0D1-417C-9968-0E1164949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029" y="1099456"/>
            <a:ext cx="10950199" cy="5682343"/>
          </a:xfrm>
        </p:spPr>
        <p:txBody>
          <a:bodyPr>
            <a:normAutofit lnSpcReduction="10000"/>
          </a:bodyPr>
          <a:lstStyle/>
          <a:p>
            <a:pPr marL="171450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800" b="1" u="sng" dirty="0">
                <a:latin typeface="+mn-ea"/>
              </a:rPr>
              <a:t>損人不利己</a:t>
            </a:r>
            <a:r>
              <a:rPr lang="zh-TW" altLang="en-US" sz="2800" b="1" dirty="0">
                <a:latin typeface="+mn-ea"/>
              </a:rPr>
              <a:t>的事情不要做</a:t>
            </a:r>
            <a:r>
              <a:rPr lang="zh-TW" altLang="en-US" sz="2800" dirty="0">
                <a:latin typeface="+mn-ea"/>
              </a:rPr>
              <a:t>：網路留言、酸民、轉傳、按讚</a:t>
            </a:r>
            <a:r>
              <a:rPr lang="en-US" altLang="zh-TW" sz="2800" dirty="0">
                <a:latin typeface="+mn-ea"/>
              </a:rPr>
              <a:t>…</a:t>
            </a:r>
            <a:r>
              <a:rPr lang="zh-TW" altLang="en-US" sz="2800" dirty="0">
                <a:latin typeface="+mn-ea"/>
              </a:rPr>
              <a:t>。</a:t>
            </a:r>
            <a:endParaRPr lang="en-US" altLang="zh-TW" sz="2800" dirty="0">
              <a:latin typeface="+mn-ea"/>
            </a:endParaRPr>
          </a:p>
          <a:p>
            <a:pPr marL="171450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+mn-ea"/>
              </a:rPr>
              <a:t>確實遵守法律是</a:t>
            </a:r>
            <a:r>
              <a:rPr lang="zh-TW" altLang="en-US" sz="2800" b="1" u="sng" dirty="0">
                <a:latin typeface="+mn-ea"/>
              </a:rPr>
              <a:t>最低限度的道德要求</a:t>
            </a:r>
            <a:r>
              <a:rPr lang="zh-TW" altLang="en-US" sz="2800" dirty="0">
                <a:latin typeface="+mn-ea"/>
              </a:rPr>
              <a:t>。</a:t>
            </a:r>
            <a:endParaRPr lang="en-US" altLang="zh-TW" sz="2800" dirty="0">
              <a:latin typeface="+mn-ea"/>
            </a:endParaRPr>
          </a:p>
          <a:p>
            <a:pPr marL="171450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+mn-ea"/>
              </a:rPr>
              <a:t>常見的大學生案件：毒品、違反智慧財產權法、 電腦及網路犯罪、竊盜、</a:t>
            </a:r>
            <a:r>
              <a:rPr lang="zh-TW" altLang="en-US" sz="2800" u="sng" dirty="0">
                <a:latin typeface="+mn-ea"/>
              </a:rPr>
              <a:t>妨害性自主、跟蹤騷擾、偷拍偷窺、</a:t>
            </a:r>
            <a:r>
              <a:rPr lang="zh-TW" altLang="en-US" sz="2800" dirty="0">
                <a:latin typeface="+mn-ea"/>
              </a:rPr>
              <a:t>詐欺、公共危險</a:t>
            </a:r>
            <a:r>
              <a:rPr lang="en-US" altLang="zh-TW" sz="2800" dirty="0">
                <a:latin typeface="+mn-ea"/>
              </a:rPr>
              <a:t>(</a:t>
            </a:r>
            <a:r>
              <a:rPr lang="zh-TW" altLang="en-US" sz="2800" dirty="0">
                <a:latin typeface="+mn-ea"/>
              </a:rPr>
              <a:t>酒後駕車、飆車</a:t>
            </a:r>
            <a:r>
              <a:rPr lang="en-US" altLang="zh-TW" sz="2800" dirty="0">
                <a:latin typeface="+mn-ea"/>
              </a:rPr>
              <a:t>)</a:t>
            </a:r>
            <a:r>
              <a:rPr lang="zh-TW" altLang="en-US" sz="2800" dirty="0">
                <a:latin typeface="+mn-ea"/>
              </a:rPr>
              <a:t>、傷害、過失傷害、妨害自由、</a:t>
            </a:r>
            <a:r>
              <a:rPr lang="zh-TW" altLang="en-US" sz="2800" u="sng" dirty="0">
                <a:latin typeface="+mn-ea"/>
              </a:rPr>
              <a:t>違反兒童及少年性剝削防制條例</a:t>
            </a:r>
            <a:endParaRPr lang="en-US" altLang="zh-TW" sz="2800" dirty="0">
              <a:latin typeface="+mn-ea"/>
            </a:endParaRPr>
          </a:p>
          <a:p>
            <a:pPr marL="171450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800" dirty="0">
                <a:latin typeface="+mn-ea"/>
              </a:rPr>
              <a:t>網路霸凌的</a:t>
            </a:r>
            <a:r>
              <a:rPr lang="zh-TW" altLang="en-US" sz="2800" b="1" dirty="0">
                <a:latin typeface="+mn-ea"/>
              </a:rPr>
              <a:t>法律責任</a:t>
            </a:r>
            <a:r>
              <a:rPr lang="zh-TW" altLang="en-US" sz="2800" dirty="0">
                <a:latin typeface="+mn-ea"/>
              </a:rPr>
              <a:t>：</a:t>
            </a:r>
            <a:endParaRPr lang="en-US" altLang="zh-TW" sz="2800" dirty="0">
              <a:latin typeface="+mn-ea"/>
            </a:endParaRPr>
          </a:p>
          <a:p>
            <a:pPr marL="720090" lvl="2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u="sng" dirty="0">
                <a:latin typeface="+mn-ea"/>
              </a:rPr>
              <a:t>刑事責任</a:t>
            </a:r>
            <a:r>
              <a:rPr lang="zh-TW" altLang="en-US" sz="2400" dirty="0">
                <a:latin typeface="+mn-ea"/>
              </a:rPr>
              <a:t>有公然侮辱罪、誹謗罪、恐嚇罪、妨害風化罪、妨害秘密罪 、</a:t>
            </a:r>
            <a:r>
              <a:rPr lang="en-US" altLang="zh-TW" sz="2400" dirty="0">
                <a:latin typeface="+mn-ea"/>
              </a:rPr>
              <a:t> </a:t>
            </a:r>
            <a:r>
              <a:rPr lang="zh-TW" altLang="en-US" sz="2400" dirty="0">
                <a:latin typeface="+mn-ea"/>
              </a:rPr>
              <a:t>傷害罪、過失致死、殺人、兒童及少年權益保障法、個人資料保護法；</a:t>
            </a:r>
            <a:endParaRPr lang="en-US" altLang="zh-TW" sz="2400" dirty="0">
              <a:latin typeface="+mn-ea"/>
            </a:endParaRPr>
          </a:p>
          <a:p>
            <a:pPr marL="720090" lvl="2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u="sng" dirty="0">
                <a:latin typeface="+mn-ea"/>
              </a:rPr>
              <a:t>民事責任</a:t>
            </a:r>
            <a:r>
              <a:rPr lang="zh-TW" altLang="en-US" sz="2400" dirty="0">
                <a:latin typeface="+mn-ea"/>
              </a:rPr>
              <a:t>有民法侵權行為；</a:t>
            </a:r>
            <a:endParaRPr lang="en-US" altLang="zh-TW" sz="2400" dirty="0">
              <a:latin typeface="+mn-ea"/>
            </a:endParaRPr>
          </a:p>
          <a:p>
            <a:pPr marL="720090" lvl="2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2400" u="sng" dirty="0">
                <a:latin typeface="+mn-ea"/>
              </a:rPr>
              <a:t>行政責任</a:t>
            </a:r>
            <a:r>
              <a:rPr lang="zh-TW" altLang="en-US" sz="2400" dirty="0">
                <a:latin typeface="+mn-ea"/>
              </a:rPr>
              <a:t>為違反校園霸凌防制準則。</a:t>
            </a:r>
            <a:endParaRPr lang="zh-TW" altLang="en-US" sz="2000" dirty="0">
              <a:latin typeface="+mn-ea"/>
            </a:endParaRPr>
          </a:p>
          <a:p>
            <a:pPr marL="171450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endParaRPr lang="en-US" altLang="zh-TW" sz="2800" dirty="0">
              <a:latin typeface="+mn-ea"/>
            </a:endParaRPr>
          </a:p>
          <a:p>
            <a:pPr marL="171450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endParaRPr lang="zh-TW" altLang="en-US" sz="2800" dirty="0">
              <a:latin typeface="+mn-ea"/>
            </a:endParaRPr>
          </a:p>
          <a:p>
            <a:pPr marL="274320" indent="-457200">
              <a:spcAft>
                <a:spcPts val="1200"/>
              </a:spcAft>
              <a:buFont typeface="Wingdings" panose="05000000000000000000" pitchFamily="2" charset="2"/>
              <a:buChar char="u"/>
            </a:pPr>
            <a:endParaRPr lang="zh-TW" alt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68911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4058634-83D5-4958-88BE-12630FD0D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2" y="685800"/>
            <a:ext cx="10182056" cy="1507067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54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相關法規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64B00B0-4EA5-4EE3-9EEF-606E18207E6A}"/>
              </a:ext>
            </a:extLst>
          </p:cNvPr>
          <p:cNvSpPr txBox="1"/>
          <p:nvPr/>
        </p:nvSpPr>
        <p:spPr>
          <a:xfrm>
            <a:off x="1721333" y="1950870"/>
            <a:ext cx="91449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+mn-ea"/>
              </a:rPr>
              <a:t>性別平等教育法</a:t>
            </a:r>
            <a:endParaRPr lang="en-US" altLang="zh-TW" sz="3600" dirty="0">
              <a:latin typeface="+mn-ea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+mn-ea"/>
              </a:rPr>
              <a:t>性別平等工作法</a:t>
            </a:r>
            <a:endParaRPr lang="en-US" altLang="zh-TW" sz="3600" dirty="0">
              <a:latin typeface="+mn-ea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+mn-ea"/>
              </a:rPr>
              <a:t>性騷擾防治法</a:t>
            </a:r>
            <a:endParaRPr lang="en-US" altLang="zh-TW" sz="3600" dirty="0">
              <a:latin typeface="+mn-ea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+mn-ea"/>
              </a:rPr>
              <a:t>跟蹤騷擾防治法</a:t>
            </a:r>
            <a:endParaRPr lang="en-US" altLang="zh-TW" sz="3600" dirty="0">
              <a:latin typeface="+mn-ea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+mn-ea"/>
              </a:rPr>
              <a:t>兒童及少年性剝削防制條例</a:t>
            </a:r>
            <a:endParaRPr lang="en-US" altLang="zh-TW" sz="3600" dirty="0">
              <a:latin typeface="+mn-ea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zh-TW" altLang="en-US" sz="3600" dirty="0">
                <a:latin typeface="+mn-ea"/>
              </a:rPr>
              <a:t>性侵害犯罪防治法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臺灣成年的法定年齡是</a:t>
            </a:r>
            <a:r>
              <a:rPr lang="en-US" altLang="zh-TW" sz="3600" dirty="0">
                <a:solidFill>
                  <a:srgbClr val="FF0000"/>
                </a:solidFill>
                <a:latin typeface="+mn-ea"/>
              </a:rPr>
              <a:t>18</a:t>
            </a:r>
            <a:r>
              <a:rPr lang="zh-TW" altLang="en-US" sz="3600" dirty="0">
                <a:solidFill>
                  <a:srgbClr val="FF0000"/>
                </a:solidFill>
                <a:latin typeface="+mn-ea"/>
              </a:rPr>
              <a:t>歲</a:t>
            </a:r>
            <a:endParaRPr lang="en-US" altLang="zh-TW" sz="3600" dirty="0">
              <a:solidFill>
                <a:srgbClr val="FF0000"/>
              </a:solidFill>
              <a:latin typeface="+mn-ea"/>
            </a:endParaRPr>
          </a:p>
          <a:p>
            <a:r>
              <a:rPr lang="en-US" altLang="zh-TW" sz="3600" dirty="0">
                <a:solidFill>
                  <a:srgbClr val="0000FF"/>
                </a:solidFill>
                <a:latin typeface="+mn-ea"/>
              </a:rPr>
              <a:t>https://law.moj.gov.tw/Index.aspx</a:t>
            </a:r>
            <a:endParaRPr lang="zh-TW" altLang="en-US" sz="3600" dirty="0">
              <a:solidFill>
                <a:srgbClr val="0000F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57776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9508" y="368093"/>
            <a:ext cx="11167477" cy="1507067"/>
          </a:xfrm>
        </p:spPr>
        <p:txBody>
          <a:bodyPr>
            <a:no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正義路人甲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4212" y="1635710"/>
            <a:ext cx="10984804" cy="361526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zh-TW" altLang="en-US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是否為確實個案，無須判斷。</a:t>
            </a:r>
            <a:endParaRPr lang="en-US" altLang="zh-TW" sz="3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zh-TW" altLang="en-US" sz="36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本校依法保密</a:t>
            </a:r>
            <a:endParaRPr lang="en-US" altLang="zh-TW" sz="36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zh-TW" altLang="en-US" sz="32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性平會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將與被害人聯絡，並告知其相關權益。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6CC204FD-158C-4B20-B641-914DED2CB5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972608"/>
              </p:ext>
            </p:extLst>
          </p:nvPr>
        </p:nvGraphicFramePr>
        <p:xfrm>
          <a:off x="869695" y="3666814"/>
          <a:ext cx="10937290" cy="2072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37290">
                  <a:extLst>
                    <a:ext uri="{9D8B030D-6E8A-4147-A177-3AD203B41FA5}">
                      <a16:colId xmlns:a16="http://schemas.microsoft.com/office/drawing/2014/main" val="709851338"/>
                    </a:ext>
                  </a:extLst>
                </a:gridCol>
              </a:tblGrid>
              <a:tr h="1649027">
                <a:tc>
                  <a:txBody>
                    <a:bodyPr/>
                    <a:lstStyle/>
                    <a:p>
                      <a:pPr marL="914400" lvl="1" indent="-457200">
                        <a:spcAft>
                          <a:spcPts val="0"/>
                        </a:spcAft>
                        <a:buFont typeface="Wingdings" panose="05000000000000000000" pitchFamily="2" charset="2"/>
                        <a:buChar char="l"/>
                      </a:pPr>
                      <a:r>
                        <a:rPr lang="zh-TW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性平會承辦人萬怡灼</a:t>
                      </a:r>
                      <a:r>
                        <a:rPr lang="en-US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分機</a:t>
                      </a:r>
                      <a:r>
                        <a:rPr lang="en-US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57268)</a:t>
                      </a:r>
                      <a:r>
                        <a:rPr lang="zh-TW" altLang="en-US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3400" b="0" kern="100" dirty="0">
                          <a:solidFill>
                            <a:srgbClr val="0000FF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ncu57268@ncu.edu.tw</a:t>
                      </a:r>
                      <a:endParaRPr lang="zh-TW" sz="3400" b="0" kern="100" dirty="0">
                        <a:solidFill>
                          <a:srgbClr val="0000FF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914400" lvl="1" indent="-457200">
                        <a:spcAft>
                          <a:spcPts val="0"/>
                        </a:spcAft>
                        <a:buFont typeface="Wingdings" panose="05000000000000000000" pitchFamily="2" charset="2"/>
                        <a:buChar char="l"/>
                      </a:pPr>
                      <a:r>
                        <a:rPr lang="zh-TW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生輔組校安中心</a:t>
                      </a:r>
                      <a:r>
                        <a:rPr lang="en-US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分機</a:t>
                      </a:r>
                      <a:r>
                        <a:rPr lang="en-US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57212)</a:t>
                      </a:r>
                      <a:endParaRPr lang="zh-TW" sz="3400" b="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914400" lvl="1" indent="-457200">
                        <a:spcAft>
                          <a:spcPts val="0"/>
                        </a:spcAft>
                        <a:buFont typeface="Wingdings" panose="05000000000000000000" pitchFamily="2" charset="2"/>
                        <a:buChar char="l"/>
                      </a:pPr>
                      <a:r>
                        <a:rPr lang="zh-TW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諮商中心社工師</a:t>
                      </a:r>
                      <a:r>
                        <a:rPr lang="en-US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(</a:t>
                      </a:r>
                      <a:r>
                        <a:rPr lang="zh-TW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分機</a:t>
                      </a:r>
                      <a:r>
                        <a:rPr lang="en-US" sz="3400" b="0" kern="10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57265)</a:t>
                      </a:r>
                      <a:endParaRPr lang="zh-TW" sz="3400" b="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707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311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E6531A-85A3-4FC3-86F7-47F469D9B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58" y="247809"/>
            <a:ext cx="11572155" cy="231737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zh-TW" altLang="en-US" sz="2800" b="1" dirty="0"/>
              <a:t>經少年、青少年同意而發生性行為（合意性行為），就算是男女朋友間都同意發生性行為，仍然會依對方的年齡不同而觸犯不同之刑法</a:t>
            </a:r>
            <a:endParaRPr lang="zh-TW" altLang="en-US" sz="3600" dirty="0"/>
          </a:p>
        </p:txBody>
      </p:sp>
      <p:pic>
        <p:nvPicPr>
          <p:cNvPr id="1030" name="Picture 6" descr="https://www.clc-law.com.tw/wp-content/uploads/2020/11/%E8%9E%A2%E5%B9%95%E5%BF%AB%E7%85%A7-2020-11-04-%E4%B8%8A%E5%8D%8811.26.34.png">
            <a:extLst>
              <a:ext uri="{FF2B5EF4-FFF2-40B4-BE49-F238E27FC236}">
                <a16:creationId xmlns:a16="http://schemas.microsoft.com/office/drawing/2014/main" id="{30F73C2B-4B6A-4365-86B3-7DA71A226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7215868" cy="32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【給青少年的法律課-妳/你幾歲？差很多！】-駱淑娟律師">
            <a:extLst>
              <a:ext uri="{FF2B5EF4-FFF2-40B4-BE49-F238E27FC236}">
                <a16:creationId xmlns:a16="http://schemas.microsoft.com/office/drawing/2014/main" id="{AC29D718-BC52-4A1E-8F36-2386F13DC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8771" y="1206291"/>
            <a:ext cx="5693229" cy="355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573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2C68A1-C3AB-47AC-83C6-7F4C6C5CF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107" y="1641079"/>
            <a:ext cx="4793069" cy="1609344"/>
          </a:xfrm>
        </p:spPr>
        <p:txBody>
          <a:bodyPr>
            <a:normAutofit/>
          </a:bodyPr>
          <a:lstStyle/>
          <a:p>
            <a:r>
              <a:rPr lang="zh-TW" altLang="en-US" sz="10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尊重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E6531A-85A3-4FC3-86F7-47F469D9B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4588" y="3720353"/>
            <a:ext cx="8023412" cy="231737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zh-TW" altLang="en-US" sz="2800" dirty="0"/>
              <a:t>世界上每個人都各有不同，</a:t>
            </a:r>
            <a:endParaRPr lang="en-US" altLang="zh-TW" sz="2800" dirty="0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zh-TW" altLang="en-US" sz="2800" dirty="0"/>
              <a:t>個性不同、境遇不同、標準也不同，</a:t>
            </a:r>
            <a:endParaRPr lang="en-US" altLang="zh-TW" sz="2800" dirty="0"/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zh-TW" altLang="en-US" sz="2800" dirty="0"/>
              <a:t>用平等寬容的心，對待每一個人。</a:t>
            </a:r>
          </a:p>
        </p:txBody>
      </p:sp>
    </p:spTree>
    <p:extLst>
      <p:ext uri="{BB962C8B-B14F-4D97-AF65-F5344CB8AC3E}">
        <p14:creationId xmlns:p14="http://schemas.microsoft.com/office/powerpoint/2010/main" val="2279826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2AFE83C-2FD9-44E5-959E-7965CEF163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4817" y="3559219"/>
            <a:ext cx="5214148" cy="268178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50A8B4F-CF34-431F-86EE-AE10F86337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4816" y="443884"/>
            <a:ext cx="5214150" cy="268178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25D1DFB3-23DF-4C6C-9A82-046F9190664D}"/>
              </a:ext>
            </a:extLst>
          </p:cNvPr>
          <p:cNvSpPr txBox="1"/>
          <p:nvPr/>
        </p:nvSpPr>
        <p:spPr>
          <a:xfrm>
            <a:off x="6751834" y="4354499"/>
            <a:ext cx="52707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/>
              <a:t>尊重</a:t>
            </a:r>
            <a:r>
              <a:rPr lang="en-US" altLang="zh-TW" sz="2800" dirty="0"/>
              <a:t>~</a:t>
            </a:r>
            <a:r>
              <a:rPr lang="zh-TW" altLang="en-US" sz="2800" dirty="0"/>
              <a:t>性與性別的多樣化</a:t>
            </a:r>
            <a:endParaRPr lang="en-US" altLang="zh-TW" sz="2800" dirty="0"/>
          </a:p>
          <a:p>
            <a:r>
              <a:rPr lang="en-US" altLang="zh-TW" sz="2800" dirty="0">
                <a:hlinkClick r:id="rId4"/>
              </a:rPr>
              <a:t>https://youtu.be/jUHAoirSNQo</a:t>
            </a:r>
            <a:endParaRPr lang="en-US" altLang="zh-TW" sz="2800" dirty="0"/>
          </a:p>
          <a:p>
            <a:endParaRPr lang="zh-TW" altLang="en-US" sz="28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09142CC-ED4C-4EAF-8A2F-FDF6712958A3}"/>
              </a:ext>
            </a:extLst>
          </p:cNvPr>
          <p:cNvSpPr txBox="1"/>
          <p:nvPr/>
        </p:nvSpPr>
        <p:spPr>
          <a:xfrm>
            <a:off x="6678965" y="1984160"/>
            <a:ext cx="52274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/>
              <a:t>性別平等教育教什麼</a:t>
            </a:r>
            <a:endParaRPr lang="en-US" altLang="zh-TW" sz="2800" dirty="0"/>
          </a:p>
          <a:p>
            <a:r>
              <a:rPr lang="en-US" altLang="zh-TW" sz="2800" dirty="0">
                <a:hlinkClick r:id="rId5"/>
              </a:rPr>
              <a:t>https://youtu.be/fHSCYj96Fwc</a:t>
            </a:r>
            <a:endParaRPr lang="en-US" altLang="zh-TW" sz="2800" dirty="0"/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26071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09F8CCEF-E506-410A-9B14-7D5E31D902A9}"/>
              </a:ext>
            </a:extLst>
          </p:cNvPr>
          <p:cNvGrpSpPr/>
          <p:nvPr/>
        </p:nvGrpSpPr>
        <p:grpSpPr>
          <a:xfrm>
            <a:off x="833801" y="276325"/>
            <a:ext cx="10698568" cy="6305350"/>
            <a:chOff x="682605" y="327445"/>
            <a:chExt cx="10698568" cy="6305350"/>
          </a:xfrm>
        </p:grpSpPr>
        <p:pic>
          <p:nvPicPr>
            <p:cNvPr id="1028" name="Picture 4" descr="台灣SDGs永續發展大調查－ESG永續台灣">
              <a:extLst>
                <a:ext uri="{FF2B5EF4-FFF2-40B4-BE49-F238E27FC236}">
                  <a16:creationId xmlns:a16="http://schemas.microsoft.com/office/drawing/2014/main" id="{F4B9C94E-2702-406C-A0BC-9CCB1E5D2E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82605" y="1545346"/>
              <a:ext cx="10459226" cy="5087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橢圓 2">
              <a:extLst>
                <a:ext uri="{FF2B5EF4-FFF2-40B4-BE49-F238E27FC236}">
                  <a16:creationId xmlns:a16="http://schemas.microsoft.com/office/drawing/2014/main" id="{70A89BE6-80F2-49DE-97B3-4075C01E438D}"/>
                </a:ext>
              </a:extLst>
            </p:cNvPr>
            <p:cNvSpPr/>
            <p:nvPr/>
          </p:nvSpPr>
          <p:spPr>
            <a:xfrm>
              <a:off x="9144001" y="1172694"/>
              <a:ext cx="2237172" cy="2118186"/>
            </a:xfrm>
            <a:prstGeom prst="ellipse">
              <a:avLst/>
            </a:pr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7F73AF9D-623D-4DD8-8C42-EB435397AA2D}"/>
                </a:ext>
              </a:extLst>
            </p:cNvPr>
            <p:cNvSpPr txBox="1"/>
            <p:nvPr/>
          </p:nvSpPr>
          <p:spPr>
            <a:xfrm>
              <a:off x="682605" y="327445"/>
              <a:ext cx="1069856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 b="1" u="sng" dirty="0"/>
                <a:t>SDGs </a:t>
              </a:r>
              <a:r>
                <a:rPr lang="zh-TW" altLang="en-US" sz="2800" b="1" u="sng" dirty="0"/>
                <a:t>永續發展目標 </a:t>
              </a:r>
              <a:r>
                <a:rPr lang="zh-TW" altLang="en-US" sz="2800" dirty="0"/>
                <a:t>（</a:t>
              </a:r>
              <a:r>
                <a:rPr lang="en-US" altLang="zh-TW" sz="2800" dirty="0"/>
                <a:t>Sustainable Development Goals, SDGs</a:t>
              </a:r>
              <a:r>
                <a:rPr lang="zh-TW" altLang="en-US" sz="2800" dirty="0"/>
                <a:t>）</a:t>
              </a:r>
              <a:endParaRPr lang="en-US" altLang="zh-TW" sz="2800" b="1" u="sng" dirty="0"/>
            </a:p>
            <a:p>
              <a:r>
                <a:rPr lang="en-US" altLang="zh-TW" sz="2800" dirty="0"/>
                <a:t>2015</a:t>
              </a:r>
              <a:r>
                <a:rPr lang="zh-TW" altLang="en-US" sz="2800" dirty="0"/>
                <a:t>年聯合國宣布了「</a:t>
              </a:r>
              <a:r>
                <a:rPr lang="en-US" altLang="zh-TW" sz="2800" dirty="0"/>
                <a:t>2030</a:t>
              </a:r>
              <a:r>
                <a:rPr lang="zh-TW" altLang="en-US" sz="2800" dirty="0"/>
                <a:t>永續發展目標」</a:t>
              </a:r>
              <a:endParaRPr lang="en-US" altLang="zh-TW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79234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12A31EF-F8DD-4FAE-8023-89BBA0789B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259"/>
            <a:ext cx="7386918" cy="655713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A5DEBC0A-E56F-4AE5-8418-56A5119DB1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4823" y="331694"/>
            <a:ext cx="4341069" cy="468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17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42586C9-306F-4436-8A44-00212332D7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3922" y="0"/>
            <a:ext cx="9776431" cy="6844684"/>
          </a:xfrm>
          <a:prstGeom prst="rect">
            <a:avLst/>
          </a:prstGeom>
        </p:spPr>
      </p:pic>
      <p:sp>
        <p:nvSpPr>
          <p:cNvPr id="4" name="橢圓 3">
            <a:extLst>
              <a:ext uri="{FF2B5EF4-FFF2-40B4-BE49-F238E27FC236}">
                <a16:creationId xmlns:a16="http://schemas.microsoft.com/office/drawing/2014/main" id="{55071C2D-18FF-4CD0-B3DD-052E8DFBD0C4}"/>
              </a:ext>
            </a:extLst>
          </p:cNvPr>
          <p:cNvSpPr/>
          <p:nvPr/>
        </p:nvSpPr>
        <p:spPr>
          <a:xfrm>
            <a:off x="8744506" y="221943"/>
            <a:ext cx="2334826" cy="27520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2898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20CF15C6-E78B-4999-9300-4EB111AB75CD}"/>
              </a:ext>
            </a:extLst>
          </p:cNvPr>
          <p:cNvSpPr txBox="1">
            <a:spLocks/>
          </p:cNvSpPr>
          <p:nvPr/>
        </p:nvSpPr>
        <p:spPr>
          <a:xfrm>
            <a:off x="534944" y="553370"/>
            <a:ext cx="9881707" cy="8451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2F3D">
                  <a:lumMod val="75000"/>
                </a:srgbClr>
              </a:buClr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800" b="1" dirty="0"/>
              <a:t>本校性平會網站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791BB578-B829-45EE-80AD-92148A888794}"/>
              </a:ext>
            </a:extLst>
          </p:cNvPr>
          <p:cNvGrpSpPr/>
          <p:nvPr/>
        </p:nvGrpSpPr>
        <p:grpSpPr>
          <a:xfrm>
            <a:off x="534944" y="1765246"/>
            <a:ext cx="7004637" cy="3327507"/>
            <a:chOff x="0" y="953109"/>
            <a:chExt cx="12192000" cy="5537338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05BCC0FA-3F56-4370-88FD-D5E2F9607D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452282"/>
              <a:ext cx="12192000" cy="5038165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A241DCCE-C0FB-48E3-8EBD-206083E4FE10}"/>
                </a:ext>
              </a:extLst>
            </p:cNvPr>
            <p:cNvSpPr/>
            <p:nvPr/>
          </p:nvSpPr>
          <p:spPr>
            <a:xfrm>
              <a:off x="4796118" y="3429000"/>
              <a:ext cx="1703294" cy="30928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FD3E2B91-9C1D-4E91-8C5A-E38FC829E16E}"/>
                </a:ext>
              </a:extLst>
            </p:cNvPr>
            <p:cNvSpPr txBox="1"/>
            <p:nvPr/>
          </p:nvSpPr>
          <p:spPr>
            <a:xfrm>
              <a:off x="8694102" y="953109"/>
              <a:ext cx="3407272" cy="61460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中大首頁最下方</a:t>
              </a: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EED60A42-4D69-42A6-AF2C-484F9C4552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544" y="2860649"/>
            <a:ext cx="5682342" cy="3921525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>
            <a:extLst>
              <a:ext uri="{FF2B5EF4-FFF2-40B4-BE49-F238E27FC236}">
                <a16:creationId xmlns:a16="http://schemas.microsoft.com/office/drawing/2014/main" id="{94D3F2C2-156B-4505-BFF4-EE7B15DAD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296" y="129249"/>
            <a:ext cx="8135374" cy="1320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校園性別事件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0E061BF-3F54-4EF4-9D2F-EA8E49B2B7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7" r="1637"/>
          <a:stretch/>
        </p:blipFill>
        <p:spPr>
          <a:xfrm>
            <a:off x="2124635" y="1295400"/>
            <a:ext cx="8471647" cy="543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70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3">
            <a:extLst>
              <a:ext uri="{FF2B5EF4-FFF2-40B4-BE49-F238E27FC236}">
                <a16:creationId xmlns:a16="http://schemas.microsoft.com/office/drawing/2014/main" id="{C1FE97F7-EB33-4446-8FF0-B699CD6483C7}"/>
              </a:ext>
            </a:extLst>
          </p:cNvPr>
          <p:cNvSpPr txBox="1">
            <a:spLocks/>
          </p:cNvSpPr>
          <p:nvPr/>
        </p:nvSpPr>
        <p:spPr>
          <a:xfrm>
            <a:off x="81322" y="5612858"/>
            <a:ext cx="7429819" cy="8050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1200" dirty="0"/>
              <a:t>資料來源：女人迷 </a:t>
            </a:r>
            <a:r>
              <a:rPr lang="en-US" altLang="zh-TW" sz="1200" dirty="0">
                <a:hlinkClick r:id="rId2"/>
              </a:rPr>
              <a:t>https://www.instagram.com/p/DIqF87STANt/?img_index=4</a:t>
            </a:r>
            <a:r>
              <a:rPr lang="en-US" altLang="zh-TW" sz="1200" dirty="0"/>
              <a:t> </a:t>
            </a:r>
            <a:endParaRPr lang="zh-TW" altLang="en-US" sz="1200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CB41DE5-D57D-413F-A22E-605B3E8832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149" y="266085"/>
            <a:ext cx="5408565" cy="555944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1802C34-2EE9-4F2E-B89F-D5324BC0E5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395" y="3287486"/>
            <a:ext cx="4542786" cy="312731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CD635B8-4815-474C-9D69-6D8F195D24C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257" y="164089"/>
            <a:ext cx="4689924" cy="302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70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671D83-8CC9-4826-BAB3-DB4D1EA6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41" y="369222"/>
            <a:ext cx="10058400" cy="1609344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數位性別暴力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F77E92-B074-42C8-AA3E-CE000E365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04158"/>
            <a:ext cx="10058400" cy="4050792"/>
          </a:xfrm>
        </p:spPr>
        <p:txBody>
          <a:bodyPr>
            <a:noAutofit/>
          </a:bodyPr>
          <a:lstStyle/>
          <a:p>
            <a:r>
              <a:rPr lang="zh-TW" altLang="en-US" sz="3200" dirty="0"/>
              <a:t>「數位性別暴力」恐怖之處，因為絕不會只有一人參與，任何上傳到公開平台的資料，包含影像、文字與圖片，將會因為群眾的惡意而無限散播，彷彿無人加害，卻又無所不在。</a:t>
            </a:r>
            <a:endParaRPr lang="en-US" altLang="zh-TW" sz="3200" dirty="0"/>
          </a:p>
          <a:p>
            <a:r>
              <a:rPr lang="zh-TW" altLang="en-US" sz="3200" dirty="0"/>
              <a:t>網路散播性貶低言論、公開他人私密影像、網路騷擾、公開發表針對某人性傾向的仇恨言論，這些行為也可能成立如妨害秘密罪、性騷擾、公然侮辱罪等刑事犯罪，或是違反個人資料保護法與民法等等等刑、民事責任。</a:t>
            </a:r>
          </a:p>
        </p:txBody>
      </p:sp>
    </p:spTree>
    <p:extLst>
      <p:ext uri="{BB962C8B-B14F-4D97-AF65-F5344CB8AC3E}">
        <p14:creationId xmlns:p14="http://schemas.microsoft.com/office/powerpoint/2010/main" val="3894633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02D0FAD-5E58-440D-BCCA-F35BB57EBC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0299" y="2787587"/>
            <a:ext cx="8655728" cy="3986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199E9E0-49DA-47BC-B878-488920D02A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043" y="0"/>
            <a:ext cx="7075503" cy="335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390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木刻字型">
  <a:themeElements>
    <a:clrScheme name="木刻字型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刻字型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刻字型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TM04033921[[fn=大馬士革風]]</Template>
  <TotalTime>803</TotalTime>
  <Words>550</Words>
  <Application>Microsoft Office PowerPoint</Application>
  <PresentationFormat>寬螢幕</PresentationFormat>
  <Paragraphs>48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5" baseType="lpstr">
      <vt:lpstr>全字庫正楷體</vt:lpstr>
      <vt:lpstr>微軟正黑體</vt:lpstr>
      <vt:lpstr>標楷體</vt:lpstr>
      <vt:lpstr>Arial</vt:lpstr>
      <vt:lpstr>Rockwell</vt:lpstr>
      <vt:lpstr>Rockwell Condensed</vt:lpstr>
      <vt:lpstr>Times New Roman</vt:lpstr>
      <vt:lpstr>Wingdings</vt:lpstr>
      <vt:lpstr>木刻字型</vt:lpstr>
      <vt:lpstr>性別平等教育宣導</vt:lpstr>
      <vt:lpstr>PowerPoint 簡報</vt:lpstr>
      <vt:lpstr>PowerPoint 簡報</vt:lpstr>
      <vt:lpstr>PowerPoint 簡報</vt:lpstr>
      <vt:lpstr>PowerPoint 簡報</vt:lpstr>
      <vt:lpstr>校園性別事件</vt:lpstr>
      <vt:lpstr>PowerPoint 簡報</vt:lpstr>
      <vt:lpstr>數位性別暴力</vt:lpstr>
      <vt:lpstr>PowerPoint 簡報</vt:lpstr>
      <vt:lpstr>PowerPoint 簡報</vt:lpstr>
      <vt:lpstr>重點整理</vt:lpstr>
      <vt:lpstr>相關法規</vt:lpstr>
      <vt:lpstr>正義路人甲</vt:lpstr>
      <vt:lpstr>PowerPoint 簡報</vt:lpstr>
      <vt:lpstr>尊重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認識性別平等教育法及其此理程序</dc:title>
  <dc:creator>USER</dc:creator>
  <cp:lastModifiedBy>USER</cp:lastModifiedBy>
  <cp:revision>106</cp:revision>
  <cp:lastPrinted>2016-12-16T00:39:47Z</cp:lastPrinted>
  <dcterms:created xsi:type="dcterms:W3CDTF">2016-10-27T07:45:22Z</dcterms:created>
  <dcterms:modified xsi:type="dcterms:W3CDTF">2025-08-22T08:15:48Z</dcterms:modified>
</cp:coreProperties>
</file>