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2" r:id="rId6"/>
    <p:sldId id="260" r:id="rId7"/>
  </p:sldIdLst>
  <p:sldSz cx="18288000" cy="10287000"/>
  <p:notesSz cx="6858000" cy="9144000"/>
  <p:embeddedFontLst>
    <p:embeddedFont>
      <p:font typeface="Calibri" panose="020F0502020204030204" pitchFamily="34" charset="0"/>
      <p:regular r:id="rId8"/>
      <p:bold r:id="rId9"/>
      <p:italic r:id="rId10"/>
      <p:boldItalic r:id="rId11"/>
    </p:embeddedFont>
    <p:embeddedFont>
      <p:font typeface="Muli" panose="02020500000000000000" charset="0"/>
      <p:regular r:id="rId12"/>
    </p:embeddedFont>
    <p:embeddedFont>
      <p:font typeface="Muli Bold" panose="02020500000000000000" charset="0"/>
      <p:regular r:id="rId13"/>
    </p:embeddedFont>
    <p:embeddedFont>
      <p:font typeface="Muli Ultra-Bold" panose="02020500000000000000"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38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5.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s://www.ncu.edu.tw" TargetMode="External"/><Relationship Id="rId11" Type="http://schemas.openxmlformats.org/officeDocument/2006/relationships/image" Target="../media/image9.png"/><Relationship Id="rId5" Type="http://schemas.openxmlformats.org/officeDocument/2006/relationships/image" Target="../media/image4.svg"/><Relationship Id="rId10" Type="http://schemas.openxmlformats.org/officeDocument/2006/relationships/image" Target="../media/image8.sv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2.sv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19.svg"/><Relationship Id="rId7"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5.svg"/><Relationship Id="rId4" Type="http://schemas.openxmlformats.org/officeDocument/2006/relationships/hyperlink" Target="https://law.moj.gov.tw/ENG/LawClass/LawAll.aspx?pcode=H0080067" TargetMode="External"/><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8" Type="http://schemas.openxmlformats.org/officeDocument/2006/relationships/hyperlink" Target="https://law.moj.gov.tw/ENG/LawClass/LawAll.aspx?pcode=N0030014" TargetMode="External"/><Relationship Id="rId3" Type="http://schemas.openxmlformats.org/officeDocument/2006/relationships/image" Target="../media/image19.svg"/><Relationship Id="rId7" Type="http://schemas.openxmlformats.org/officeDocument/2006/relationships/hyperlink" Target="https://law.moj.gov.tw/ENG/LawClass/LawAll.aspx?pcode=D0050074" TargetMode="Externa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https://law.moj.gov.tw/ENG/LawClass/LawAll.aspx?pcode=D0080211" TargetMode="External"/><Relationship Id="rId5" Type="http://schemas.openxmlformats.org/officeDocument/2006/relationships/hyperlink" Target="https://law.moj.gov.tw/ENG/LawClass/LawAll.aspx?pcode=H0080069" TargetMode="External"/><Relationship Id="rId10" Type="http://schemas.openxmlformats.org/officeDocument/2006/relationships/image" Target="../media/image21.svg"/><Relationship Id="rId4" Type="http://schemas.openxmlformats.org/officeDocument/2006/relationships/hyperlink" Target="https://law.moj.gov.tw/ENG/LawClass/LawAll.aspx?pcode=H0080067" TargetMode="External"/><Relationship Id="rId9"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sp>
        <p:nvSpPr>
          <p:cNvPr id="2" name="Freeform 2"/>
          <p:cNvSpPr/>
          <p:nvPr/>
        </p:nvSpPr>
        <p:spPr>
          <a:xfrm rot="3412007">
            <a:off x="-937674" y="6974551"/>
            <a:ext cx="2506139" cy="6072144"/>
          </a:xfrm>
          <a:custGeom>
            <a:avLst/>
            <a:gdLst/>
            <a:ahLst/>
            <a:cxnLst/>
            <a:rect l="l" t="t" r="r" b="b"/>
            <a:pathLst>
              <a:path w="2506139" h="6072144">
                <a:moveTo>
                  <a:pt x="0" y="0"/>
                </a:moveTo>
                <a:lnTo>
                  <a:pt x="2506139" y="0"/>
                </a:lnTo>
                <a:lnTo>
                  <a:pt x="2506139" y="6072144"/>
                </a:lnTo>
                <a:lnTo>
                  <a:pt x="0" y="607214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2629150">
            <a:off x="15675888" y="345171"/>
            <a:ext cx="1583412" cy="2262017"/>
          </a:xfrm>
          <a:custGeom>
            <a:avLst/>
            <a:gdLst/>
            <a:ahLst/>
            <a:cxnLst/>
            <a:rect l="l" t="t" r="r" b="b"/>
            <a:pathLst>
              <a:path w="1583412" h="2262017">
                <a:moveTo>
                  <a:pt x="0" y="0"/>
                </a:moveTo>
                <a:lnTo>
                  <a:pt x="1583412" y="0"/>
                </a:lnTo>
                <a:lnTo>
                  <a:pt x="1583412" y="2262017"/>
                </a:lnTo>
                <a:lnTo>
                  <a:pt x="0" y="22620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4379775" y="3784935"/>
            <a:ext cx="10016030" cy="5205710"/>
            <a:chOff x="0" y="0"/>
            <a:chExt cx="13354706" cy="6940947"/>
          </a:xfrm>
        </p:grpSpPr>
        <p:sp>
          <p:nvSpPr>
            <p:cNvPr id="5" name="TextBox 5"/>
            <p:cNvSpPr txBox="1"/>
            <p:nvPr/>
          </p:nvSpPr>
          <p:spPr>
            <a:xfrm>
              <a:off x="0" y="-38100"/>
              <a:ext cx="13354706" cy="3161620"/>
            </a:xfrm>
            <a:prstGeom prst="rect">
              <a:avLst/>
            </a:prstGeom>
          </p:spPr>
          <p:txBody>
            <a:bodyPr lIns="0" tIns="0" rIns="0" bIns="0" rtlCol="0" anchor="t">
              <a:spAutoFit/>
            </a:bodyPr>
            <a:lstStyle/>
            <a:p>
              <a:pPr algn="ctr">
                <a:lnSpc>
                  <a:spcPts val="9424"/>
                </a:lnSpc>
              </a:pPr>
              <a:r>
                <a:rPr lang="en-US" sz="7600" b="1">
                  <a:solidFill>
                    <a:srgbClr val="CD472D"/>
                  </a:solidFill>
                  <a:latin typeface="Muli Bold"/>
                  <a:ea typeface="Muli Bold"/>
                  <a:cs typeface="Muli Bold"/>
                  <a:sym typeface="Muli Bold"/>
                </a:rPr>
                <a:t>Gender Equity Education Committee</a:t>
              </a:r>
            </a:p>
          </p:txBody>
        </p:sp>
        <p:sp>
          <p:nvSpPr>
            <p:cNvPr id="6" name="TextBox 6"/>
            <p:cNvSpPr txBox="1"/>
            <p:nvPr/>
          </p:nvSpPr>
          <p:spPr>
            <a:xfrm>
              <a:off x="0" y="3245671"/>
              <a:ext cx="13354706" cy="3695277"/>
            </a:xfrm>
            <a:prstGeom prst="rect">
              <a:avLst/>
            </a:prstGeom>
          </p:spPr>
          <p:txBody>
            <a:bodyPr lIns="0" tIns="0" rIns="0" bIns="0" rtlCol="0" anchor="t">
              <a:spAutoFit/>
            </a:bodyPr>
            <a:lstStyle/>
            <a:p>
              <a:pPr algn="ctr">
                <a:lnSpc>
                  <a:spcPts val="4479"/>
                </a:lnSpc>
              </a:pPr>
              <a:r>
                <a:rPr lang="en-US" sz="3199" b="1" u="sng" spc="428">
                  <a:solidFill>
                    <a:srgbClr val="324B9A"/>
                  </a:solidFill>
                  <a:latin typeface="Muli Ultra-Bold"/>
                  <a:ea typeface="Muli Ultra-Bold"/>
                  <a:cs typeface="Muli Ultra-Bold"/>
                  <a:sym typeface="Muli Ultra-Bold"/>
                  <a:hlinkClick r:id="rId6" tooltip="https://www.ncu.edu.tw"/>
                </a:rPr>
                <a:t>NATIONAL CENTRAL UNIVERSITY</a:t>
              </a:r>
            </a:p>
            <a:p>
              <a:pPr algn="ctr">
                <a:lnSpc>
                  <a:spcPts val="4479"/>
                </a:lnSpc>
              </a:pPr>
              <a:endParaRPr lang="en-US" sz="3199" b="1" u="sng" spc="428">
                <a:solidFill>
                  <a:srgbClr val="324B9A"/>
                </a:solidFill>
                <a:latin typeface="Muli Ultra-Bold"/>
                <a:ea typeface="Muli Ultra-Bold"/>
                <a:cs typeface="Muli Ultra-Bold"/>
                <a:sym typeface="Muli Ultra-Bold"/>
                <a:hlinkClick r:id="rId6" tooltip="https://www.ncu.edu.tw"/>
              </a:endParaRPr>
            </a:p>
            <a:p>
              <a:pPr algn="ctr">
                <a:lnSpc>
                  <a:spcPts val="4479"/>
                </a:lnSpc>
              </a:pPr>
              <a:endParaRPr lang="en-US" sz="3199" b="1" u="sng" spc="428">
                <a:solidFill>
                  <a:srgbClr val="324B9A"/>
                </a:solidFill>
                <a:latin typeface="Muli Ultra-Bold"/>
                <a:ea typeface="Muli Ultra-Bold"/>
                <a:cs typeface="Muli Ultra-Bold"/>
                <a:sym typeface="Muli Ultra-Bold"/>
                <a:hlinkClick r:id="rId6" tooltip="https://www.ncu.edu.tw"/>
              </a:endParaRPr>
            </a:p>
            <a:p>
              <a:pPr algn="ctr">
                <a:lnSpc>
                  <a:spcPts val="4479"/>
                </a:lnSpc>
              </a:pPr>
              <a:endParaRPr lang="en-US" sz="3199" b="1" u="sng" spc="428">
                <a:solidFill>
                  <a:srgbClr val="324B9A"/>
                </a:solidFill>
                <a:latin typeface="Muli Ultra-Bold"/>
                <a:ea typeface="Muli Ultra-Bold"/>
                <a:cs typeface="Muli Ultra-Bold"/>
                <a:sym typeface="Muli Ultra-Bold"/>
                <a:hlinkClick r:id="rId6" tooltip="https://www.ncu.edu.tw"/>
              </a:endParaRPr>
            </a:p>
            <a:p>
              <a:pPr algn="ctr">
                <a:lnSpc>
                  <a:spcPts val="4480"/>
                </a:lnSpc>
              </a:pPr>
              <a:r>
                <a:rPr lang="en-US" sz="3200" b="1" u="sng" spc="428">
                  <a:solidFill>
                    <a:srgbClr val="324B9A"/>
                  </a:solidFill>
                  <a:latin typeface="Muli Ultra-Bold"/>
                  <a:ea typeface="Muli Ultra-Bold"/>
                  <a:cs typeface="Muli Ultra-Bold"/>
                  <a:sym typeface="Muli Ultra-Bold"/>
                </a:rPr>
                <a:t>HTTPS://GENDER.NCU.EDU.TW/</a:t>
              </a:r>
            </a:p>
          </p:txBody>
        </p:sp>
      </p:grpSp>
      <p:sp>
        <p:nvSpPr>
          <p:cNvPr id="7" name="Freeform 7"/>
          <p:cNvSpPr/>
          <p:nvPr/>
        </p:nvSpPr>
        <p:spPr>
          <a:xfrm rot="-220626">
            <a:off x="7169903" y="7056114"/>
            <a:ext cx="4435774" cy="330667"/>
          </a:xfrm>
          <a:custGeom>
            <a:avLst/>
            <a:gdLst/>
            <a:ahLst/>
            <a:cxnLst/>
            <a:rect l="l" t="t" r="r" b="b"/>
            <a:pathLst>
              <a:path w="4435774" h="330667">
                <a:moveTo>
                  <a:pt x="0" y="0"/>
                </a:moveTo>
                <a:lnTo>
                  <a:pt x="4435773" y="0"/>
                </a:lnTo>
                <a:lnTo>
                  <a:pt x="4435773" y="330666"/>
                </a:lnTo>
                <a:lnTo>
                  <a:pt x="0" y="3306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rot="7365178">
            <a:off x="16868972" y="6490419"/>
            <a:ext cx="2838056" cy="6876348"/>
          </a:xfrm>
          <a:custGeom>
            <a:avLst/>
            <a:gdLst/>
            <a:ahLst/>
            <a:cxnLst/>
            <a:rect l="l" t="t" r="r" b="b"/>
            <a:pathLst>
              <a:path w="2838056" h="6876348">
                <a:moveTo>
                  <a:pt x="0" y="0"/>
                </a:moveTo>
                <a:lnTo>
                  <a:pt x="2838056" y="0"/>
                </a:lnTo>
                <a:lnTo>
                  <a:pt x="2838056" y="6876348"/>
                </a:lnTo>
                <a:lnTo>
                  <a:pt x="0" y="6876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9" name="Freeform 9"/>
          <p:cNvSpPr/>
          <p:nvPr/>
        </p:nvSpPr>
        <p:spPr>
          <a:xfrm flipH="1">
            <a:off x="15895837" y="3784935"/>
            <a:ext cx="3601458" cy="3126266"/>
          </a:xfrm>
          <a:custGeom>
            <a:avLst/>
            <a:gdLst/>
            <a:ahLst/>
            <a:cxnLst/>
            <a:rect l="l" t="t" r="r" b="b"/>
            <a:pathLst>
              <a:path w="3601458" h="3126266">
                <a:moveTo>
                  <a:pt x="3601458" y="0"/>
                </a:moveTo>
                <a:lnTo>
                  <a:pt x="0" y="0"/>
                </a:lnTo>
                <a:lnTo>
                  <a:pt x="0" y="3126265"/>
                </a:lnTo>
                <a:lnTo>
                  <a:pt x="3601458" y="3126265"/>
                </a:lnTo>
                <a:lnTo>
                  <a:pt x="3601458"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Freeform 10"/>
          <p:cNvSpPr/>
          <p:nvPr/>
        </p:nvSpPr>
        <p:spPr>
          <a:xfrm>
            <a:off x="-1485334" y="3784935"/>
            <a:ext cx="3601458" cy="3126266"/>
          </a:xfrm>
          <a:custGeom>
            <a:avLst/>
            <a:gdLst/>
            <a:ahLst/>
            <a:cxnLst/>
            <a:rect l="l" t="t" r="r" b="b"/>
            <a:pathLst>
              <a:path w="3601458" h="3126266">
                <a:moveTo>
                  <a:pt x="0" y="0"/>
                </a:moveTo>
                <a:lnTo>
                  <a:pt x="3601458" y="0"/>
                </a:lnTo>
                <a:lnTo>
                  <a:pt x="3601458" y="3126265"/>
                </a:lnTo>
                <a:lnTo>
                  <a:pt x="0" y="3126265"/>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Freeform 11"/>
          <p:cNvSpPr/>
          <p:nvPr/>
        </p:nvSpPr>
        <p:spPr>
          <a:xfrm rot="7638463">
            <a:off x="-484764" y="-3529373"/>
            <a:ext cx="969528" cy="6583212"/>
          </a:xfrm>
          <a:custGeom>
            <a:avLst/>
            <a:gdLst/>
            <a:ahLst/>
            <a:cxnLst/>
            <a:rect l="l" t="t" r="r" b="b"/>
            <a:pathLst>
              <a:path w="969528" h="6583212">
                <a:moveTo>
                  <a:pt x="0" y="0"/>
                </a:moveTo>
                <a:lnTo>
                  <a:pt x="969528" y="0"/>
                </a:lnTo>
                <a:lnTo>
                  <a:pt x="969528" y="6583212"/>
                </a:lnTo>
                <a:lnTo>
                  <a:pt x="0" y="658321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2" name="Freeform 12"/>
          <p:cNvSpPr/>
          <p:nvPr/>
        </p:nvSpPr>
        <p:spPr>
          <a:xfrm>
            <a:off x="3280997" y="271340"/>
            <a:ext cx="2622899" cy="2489370"/>
          </a:xfrm>
          <a:custGeom>
            <a:avLst/>
            <a:gdLst/>
            <a:ahLst/>
            <a:cxnLst/>
            <a:rect l="l" t="t" r="r" b="b"/>
            <a:pathLst>
              <a:path w="2622899" h="2489370">
                <a:moveTo>
                  <a:pt x="0" y="0"/>
                </a:moveTo>
                <a:lnTo>
                  <a:pt x="2622899" y="0"/>
                </a:lnTo>
                <a:lnTo>
                  <a:pt x="2622899" y="2489370"/>
                </a:lnTo>
                <a:lnTo>
                  <a:pt x="0" y="248937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3" name="Freeform 13"/>
          <p:cNvSpPr/>
          <p:nvPr/>
        </p:nvSpPr>
        <p:spPr>
          <a:xfrm>
            <a:off x="6229353" y="231495"/>
            <a:ext cx="2622899" cy="2489370"/>
          </a:xfrm>
          <a:custGeom>
            <a:avLst/>
            <a:gdLst/>
            <a:ahLst/>
            <a:cxnLst/>
            <a:rect l="l" t="t" r="r" b="b"/>
            <a:pathLst>
              <a:path w="2622899" h="2489370">
                <a:moveTo>
                  <a:pt x="0" y="0"/>
                </a:moveTo>
                <a:lnTo>
                  <a:pt x="2622899" y="0"/>
                </a:lnTo>
                <a:lnTo>
                  <a:pt x="2622899" y="2489370"/>
                </a:lnTo>
                <a:lnTo>
                  <a:pt x="0" y="248937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4" name="Freeform 14"/>
          <p:cNvSpPr/>
          <p:nvPr/>
        </p:nvSpPr>
        <p:spPr>
          <a:xfrm>
            <a:off x="9177708" y="311185"/>
            <a:ext cx="2622899" cy="2489370"/>
          </a:xfrm>
          <a:custGeom>
            <a:avLst/>
            <a:gdLst/>
            <a:ahLst/>
            <a:cxnLst/>
            <a:rect l="l" t="t" r="r" b="b"/>
            <a:pathLst>
              <a:path w="2622899" h="2489370">
                <a:moveTo>
                  <a:pt x="0" y="0"/>
                </a:moveTo>
                <a:lnTo>
                  <a:pt x="2622900" y="0"/>
                </a:lnTo>
                <a:lnTo>
                  <a:pt x="2622900" y="2489370"/>
                </a:lnTo>
                <a:lnTo>
                  <a:pt x="0" y="248937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5" name="Freeform 15"/>
          <p:cNvSpPr/>
          <p:nvPr/>
        </p:nvSpPr>
        <p:spPr>
          <a:xfrm>
            <a:off x="12126064" y="351030"/>
            <a:ext cx="2622899" cy="2489370"/>
          </a:xfrm>
          <a:custGeom>
            <a:avLst/>
            <a:gdLst/>
            <a:ahLst/>
            <a:cxnLst/>
            <a:rect l="l" t="t" r="r" b="b"/>
            <a:pathLst>
              <a:path w="2622899" h="2489370">
                <a:moveTo>
                  <a:pt x="0" y="0"/>
                </a:moveTo>
                <a:lnTo>
                  <a:pt x="2622899" y="0"/>
                </a:lnTo>
                <a:lnTo>
                  <a:pt x="2622899" y="2489370"/>
                </a:lnTo>
                <a:lnTo>
                  <a:pt x="0" y="248937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E60FF401-3CF2-A505-624E-13F4BB33467C}"/>
              </a:ext>
            </a:extLst>
          </p:cNvPr>
          <p:cNvPicPr>
            <a:picLocks noChangeAspect="1"/>
          </p:cNvPicPr>
          <p:nvPr/>
        </p:nvPicPr>
        <p:blipFill>
          <a:blip r:embed="rId2"/>
          <a:stretch>
            <a:fillRect/>
          </a:stretch>
        </p:blipFill>
        <p:spPr>
          <a:xfrm>
            <a:off x="8361565" y="3208937"/>
            <a:ext cx="9926435" cy="7078063"/>
          </a:xfrm>
          <a:prstGeom prst="rect">
            <a:avLst/>
          </a:prstGeom>
        </p:spPr>
      </p:pic>
      <p:grpSp>
        <p:nvGrpSpPr>
          <p:cNvPr id="2" name="Group 2"/>
          <p:cNvGrpSpPr/>
          <p:nvPr/>
        </p:nvGrpSpPr>
        <p:grpSpPr>
          <a:xfrm>
            <a:off x="31845" y="-342900"/>
            <a:ext cx="11811000" cy="4722344"/>
            <a:chOff x="0" y="0"/>
            <a:chExt cx="11936391" cy="6296458"/>
          </a:xfrm>
        </p:grpSpPr>
        <p:sp>
          <p:nvSpPr>
            <p:cNvPr id="3" name="Freeform 3"/>
            <p:cNvSpPr/>
            <p:nvPr/>
          </p:nvSpPr>
          <p:spPr>
            <a:xfrm rot="496776">
              <a:off x="286037" y="764953"/>
              <a:ext cx="10969055" cy="4766553"/>
            </a:xfrm>
            <a:custGeom>
              <a:avLst/>
              <a:gdLst/>
              <a:ahLst/>
              <a:cxnLst/>
              <a:rect l="l" t="t" r="r" b="b"/>
              <a:pathLst>
                <a:path w="10969055" h="4766553">
                  <a:moveTo>
                    <a:pt x="0" y="0"/>
                  </a:moveTo>
                  <a:lnTo>
                    <a:pt x="10969055" y="0"/>
                  </a:lnTo>
                  <a:lnTo>
                    <a:pt x="10969055" y="4766553"/>
                  </a:lnTo>
                  <a:lnTo>
                    <a:pt x="0" y="47665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0825979" y="2759306"/>
              <a:ext cx="1110412" cy="896405"/>
            </a:xfrm>
            <a:custGeom>
              <a:avLst/>
              <a:gdLst/>
              <a:ahLst/>
              <a:cxnLst/>
              <a:rect l="l" t="t" r="r" b="b"/>
              <a:pathLst>
                <a:path w="1110412" h="896405">
                  <a:moveTo>
                    <a:pt x="0" y="0"/>
                  </a:moveTo>
                  <a:lnTo>
                    <a:pt x="1110412" y="0"/>
                  </a:lnTo>
                  <a:lnTo>
                    <a:pt x="1110412" y="896406"/>
                  </a:lnTo>
                  <a:lnTo>
                    <a:pt x="0" y="89640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sp>
        <p:nvSpPr>
          <p:cNvPr id="6" name="TextBox 6"/>
          <p:cNvSpPr txBox="1"/>
          <p:nvPr/>
        </p:nvSpPr>
        <p:spPr>
          <a:xfrm>
            <a:off x="96980" y="679310"/>
            <a:ext cx="10940955" cy="9011057"/>
          </a:xfrm>
          <a:prstGeom prst="rect">
            <a:avLst/>
          </a:prstGeom>
        </p:spPr>
        <p:txBody>
          <a:bodyPr wrap="square" lIns="0" tIns="0" rIns="0" bIns="0" rtlCol="0" anchor="t">
            <a:spAutoFit/>
          </a:bodyPr>
          <a:lstStyle/>
          <a:p>
            <a:pPr algn="ctr">
              <a:lnSpc>
                <a:spcPts val="7966"/>
              </a:lnSpc>
            </a:pPr>
            <a:r>
              <a:rPr lang="en-US" sz="5690" b="1" dirty="0">
                <a:solidFill>
                  <a:srgbClr val="324B9A"/>
                </a:solidFill>
                <a:latin typeface="Muli Bold"/>
                <a:ea typeface="Muli Bold"/>
                <a:cs typeface="Muli Bold"/>
                <a:sym typeface="Muli Bold"/>
              </a:rPr>
              <a:t>Where is Gender Equity Education Committee  ?</a:t>
            </a:r>
          </a:p>
          <a:p>
            <a:pPr algn="l">
              <a:lnSpc>
                <a:spcPts val="4200"/>
              </a:lnSpc>
            </a:pPr>
            <a:endParaRPr lang="en-US" sz="5690" b="1" dirty="0">
              <a:solidFill>
                <a:srgbClr val="324B9A"/>
              </a:solidFill>
              <a:latin typeface="Muli Bold"/>
              <a:ea typeface="Muli Bold"/>
              <a:cs typeface="Muli Bold"/>
              <a:sym typeface="Muli Bold"/>
            </a:endParaRPr>
          </a:p>
          <a:p>
            <a:pPr marL="647700" lvl="1" indent="-323850" algn="l">
              <a:lnSpc>
                <a:spcPts val="4200"/>
              </a:lnSpc>
              <a:buFont typeface="Arial"/>
              <a:buChar char="•"/>
            </a:pPr>
            <a:r>
              <a:rPr lang="en-US" sz="3000" b="1" dirty="0">
                <a:solidFill>
                  <a:srgbClr val="CD472D"/>
                </a:solidFill>
                <a:latin typeface="Muli Bold"/>
                <a:ea typeface="Muli Bold"/>
                <a:cs typeface="Muli Bold"/>
                <a:sym typeface="Muli Bold"/>
              </a:rPr>
              <a:t>Address： 2F, Office of Student Affairs</a:t>
            </a:r>
          </a:p>
          <a:p>
            <a:pPr algn="l">
              <a:lnSpc>
                <a:spcPts val="4200"/>
              </a:lnSpc>
            </a:pPr>
            <a:endParaRPr lang="en-US" sz="3000" b="1" dirty="0">
              <a:solidFill>
                <a:srgbClr val="CD472D"/>
              </a:solidFill>
              <a:latin typeface="Muli Bold"/>
              <a:ea typeface="Muli Bold"/>
              <a:cs typeface="Muli Bold"/>
              <a:sym typeface="Muli Bold"/>
            </a:endParaRPr>
          </a:p>
          <a:p>
            <a:pPr marL="647700" lvl="1" indent="-323850" algn="l">
              <a:lnSpc>
                <a:spcPts val="4200"/>
              </a:lnSpc>
              <a:buFont typeface="Arial"/>
              <a:buChar char="•"/>
            </a:pPr>
            <a:r>
              <a:rPr lang="en-US" sz="3000" b="1" dirty="0">
                <a:solidFill>
                  <a:srgbClr val="324B9A"/>
                </a:solidFill>
                <a:latin typeface="Muli Bold"/>
                <a:ea typeface="Muli Bold"/>
                <a:cs typeface="Muli Bold"/>
                <a:sym typeface="Muli Bold"/>
              </a:rPr>
              <a:t>Phone：03-4227151 Ext.57268</a:t>
            </a:r>
          </a:p>
          <a:p>
            <a:pPr algn="l">
              <a:lnSpc>
                <a:spcPts val="4200"/>
              </a:lnSpc>
            </a:pPr>
            <a:endParaRPr lang="en-US" sz="3000" b="1" dirty="0">
              <a:solidFill>
                <a:srgbClr val="324B9A"/>
              </a:solidFill>
              <a:latin typeface="Muli Bold"/>
              <a:ea typeface="Muli Bold"/>
              <a:cs typeface="Muli Bold"/>
              <a:sym typeface="Muli Bold"/>
            </a:endParaRPr>
          </a:p>
          <a:p>
            <a:pPr marL="647700" lvl="1" indent="-323850" algn="l">
              <a:lnSpc>
                <a:spcPts val="4200"/>
              </a:lnSpc>
              <a:buFont typeface="Arial"/>
              <a:buChar char="•"/>
            </a:pPr>
            <a:r>
              <a:rPr lang="en-US" sz="3000" b="1" dirty="0">
                <a:solidFill>
                  <a:srgbClr val="CD472D"/>
                </a:solidFill>
                <a:latin typeface="Muli Bold"/>
                <a:ea typeface="Muli Bold"/>
                <a:cs typeface="Muli Bold"/>
                <a:sym typeface="Muli Bold"/>
              </a:rPr>
              <a:t>Email：ncu57268@ncu.edu.tw</a:t>
            </a:r>
          </a:p>
          <a:p>
            <a:pPr algn="l">
              <a:lnSpc>
                <a:spcPts val="4200"/>
              </a:lnSpc>
            </a:pPr>
            <a:endParaRPr lang="en-US" sz="3000" b="1" dirty="0">
              <a:solidFill>
                <a:srgbClr val="CD472D"/>
              </a:solidFill>
              <a:latin typeface="Muli Bold"/>
              <a:ea typeface="Muli Bold"/>
              <a:cs typeface="Muli Bold"/>
              <a:sym typeface="Muli Bold"/>
            </a:endParaRPr>
          </a:p>
          <a:p>
            <a:pPr marL="647700" lvl="1" indent="-323850" algn="l">
              <a:lnSpc>
                <a:spcPts val="4200"/>
              </a:lnSpc>
              <a:buFont typeface="Arial"/>
              <a:buChar char="•"/>
            </a:pPr>
            <a:r>
              <a:rPr lang="en-US" sz="3000" b="1" dirty="0">
                <a:solidFill>
                  <a:srgbClr val="324B9A"/>
                </a:solidFill>
                <a:latin typeface="Muli Bold"/>
                <a:ea typeface="Muli Bold"/>
                <a:cs typeface="Muli Bold"/>
                <a:sym typeface="Muli Bold"/>
              </a:rPr>
              <a:t>Guardroom：03-422-7151Ext.57110、57119</a:t>
            </a:r>
          </a:p>
          <a:p>
            <a:pPr algn="l">
              <a:lnSpc>
                <a:spcPts val="4200"/>
              </a:lnSpc>
            </a:pPr>
            <a:endParaRPr lang="en-US" sz="3000" b="1" dirty="0">
              <a:solidFill>
                <a:srgbClr val="324B9A"/>
              </a:solidFill>
              <a:latin typeface="Muli Bold"/>
              <a:ea typeface="Muli Bold"/>
              <a:cs typeface="Muli Bold"/>
              <a:sym typeface="Muli Bold"/>
            </a:endParaRPr>
          </a:p>
          <a:p>
            <a:pPr marL="647700" lvl="1" indent="-323850" algn="l">
              <a:lnSpc>
                <a:spcPts val="4200"/>
              </a:lnSpc>
              <a:buFont typeface="Arial"/>
              <a:buChar char="•"/>
            </a:pPr>
            <a:r>
              <a:rPr lang="en-US" sz="3000" b="1" dirty="0">
                <a:solidFill>
                  <a:srgbClr val="CD472D"/>
                </a:solidFill>
                <a:latin typeface="Muli Bold"/>
                <a:ea typeface="Muli Bold"/>
                <a:cs typeface="Muli Bold"/>
                <a:sym typeface="Muli Bold"/>
              </a:rPr>
              <a:t>Emergency Number：</a:t>
            </a:r>
          </a:p>
          <a:p>
            <a:pPr marL="3390900" lvl="7" indent="-323850">
              <a:lnSpc>
                <a:spcPts val="4200"/>
              </a:lnSpc>
              <a:buFont typeface="Arial"/>
              <a:buChar char="•"/>
            </a:pPr>
            <a:r>
              <a:rPr lang="en-US" sz="3000" b="1" dirty="0">
                <a:solidFill>
                  <a:srgbClr val="CD472D"/>
                </a:solidFill>
                <a:latin typeface="Muli Bold"/>
                <a:ea typeface="Muli Bold"/>
                <a:cs typeface="Muli Bold"/>
                <a:sym typeface="Muli Bold"/>
              </a:rPr>
              <a:t>03-2805666</a:t>
            </a:r>
          </a:p>
          <a:p>
            <a:pPr marL="3390900" lvl="7" indent="-323850">
              <a:lnSpc>
                <a:spcPts val="4200"/>
              </a:lnSpc>
              <a:buFont typeface="Arial"/>
              <a:buChar char="•"/>
            </a:pPr>
            <a:r>
              <a:rPr lang="en-US" sz="3000" b="1" dirty="0">
                <a:solidFill>
                  <a:srgbClr val="CD472D"/>
                </a:solidFill>
                <a:latin typeface="Muli Bold"/>
                <a:ea typeface="Muli Bold"/>
                <a:cs typeface="Muli Bold"/>
                <a:sym typeface="Muli Bold"/>
              </a:rPr>
              <a:t>0911-949-630</a:t>
            </a:r>
          </a:p>
          <a:p>
            <a:pPr marL="3390900" lvl="7" indent="-323850">
              <a:lnSpc>
                <a:spcPts val="4200"/>
              </a:lnSpc>
              <a:buFont typeface="Arial"/>
              <a:buChar char="•"/>
            </a:pPr>
            <a:r>
              <a:rPr lang="en-US" sz="3000" b="1" dirty="0">
                <a:solidFill>
                  <a:srgbClr val="CD472D"/>
                </a:solidFill>
                <a:latin typeface="Muli Bold"/>
                <a:ea typeface="Muli Bold"/>
                <a:cs typeface="Muli Bold"/>
                <a:sym typeface="Muli Bold"/>
              </a:rPr>
              <a:t>03-422-7151Ext.57212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EF9DD"/>
        </a:solidFill>
        <a:effectLst/>
      </p:bgPr>
    </p:bg>
    <p:spTree>
      <p:nvGrpSpPr>
        <p:cNvPr id="1" name=""/>
        <p:cNvGrpSpPr/>
        <p:nvPr/>
      </p:nvGrpSpPr>
      <p:grpSpPr>
        <a:xfrm>
          <a:off x="0" y="0"/>
          <a:ext cx="0" cy="0"/>
          <a:chOff x="0" y="0"/>
          <a:chExt cx="0" cy="0"/>
        </a:xfrm>
      </p:grpSpPr>
      <p:sp>
        <p:nvSpPr>
          <p:cNvPr id="2" name="Freeform 2"/>
          <p:cNvSpPr/>
          <p:nvPr/>
        </p:nvSpPr>
        <p:spPr>
          <a:xfrm rot="-118389">
            <a:off x="736699" y="964820"/>
            <a:ext cx="15239586" cy="720417"/>
          </a:xfrm>
          <a:custGeom>
            <a:avLst/>
            <a:gdLst/>
            <a:ahLst/>
            <a:cxnLst/>
            <a:rect l="l" t="t" r="r" b="b"/>
            <a:pathLst>
              <a:path w="15239586" h="720417">
                <a:moveTo>
                  <a:pt x="0" y="0"/>
                </a:moveTo>
                <a:lnTo>
                  <a:pt x="15239586" y="0"/>
                </a:lnTo>
                <a:lnTo>
                  <a:pt x="15239586" y="720417"/>
                </a:lnTo>
                <a:lnTo>
                  <a:pt x="0" y="7204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689309" y="1700310"/>
            <a:ext cx="15981975" cy="8036431"/>
          </a:xfrm>
          <a:prstGeom prst="rect">
            <a:avLst/>
          </a:prstGeom>
        </p:spPr>
        <p:txBody>
          <a:bodyPr lIns="0" tIns="0" rIns="0" bIns="0" rtlCol="0" anchor="t">
            <a:spAutoFit/>
          </a:bodyPr>
          <a:lstStyle/>
          <a:p>
            <a:pPr marL="838200" lvl="1" indent="-514350" algn="l">
              <a:lnSpc>
                <a:spcPts val="4200"/>
              </a:lnSpc>
              <a:buFont typeface="+mj-lt"/>
              <a:buAutoNum type="arabicPeriod"/>
            </a:pPr>
            <a:r>
              <a:rPr lang="en-US" sz="3000" b="1" dirty="0">
                <a:latin typeface="Muli Bold"/>
                <a:ea typeface="Muli Bold"/>
                <a:cs typeface="Muli Bold"/>
                <a:sym typeface="Muli Bold"/>
              </a:rPr>
              <a:t>Please believe his / her words, listen to his / her feelings, and understand what had happened. Let him / her know someone is concerned about him / her.</a:t>
            </a:r>
          </a:p>
          <a:p>
            <a:pPr marL="838200" lvl="1" indent="-514350" algn="l">
              <a:lnSpc>
                <a:spcPts val="4200"/>
              </a:lnSpc>
              <a:buFont typeface="+mj-lt"/>
              <a:buAutoNum type="arabicPeriod"/>
            </a:pPr>
            <a:r>
              <a:rPr lang="en-US" sz="3000" b="1" dirty="0">
                <a:latin typeface="Muli Bold"/>
                <a:ea typeface="Muli Bold"/>
                <a:cs typeface="Muli Bold"/>
                <a:sym typeface="Muli Bold"/>
              </a:rPr>
              <a:t>Let him / her understand that it was not his / her fault, do not do self-blame, and encouraged him/her that he / she has done their best efforts.</a:t>
            </a:r>
          </a:p>
          <a:p>
            <a:pPr marL="838200" lvl="1" indent="-514350" algn="l">
              <a:lnSpc>
                <a:spcPts val="4200"/>
              </a:lnSpc>
              <a:buFont typeface="+mj-lt"/>
              <a:buAutoNum type="arabicPeriod"/>
            </a:pPr>
            <a:r>
              <a:rPr lang="en-US" sz="3000" b="1" dirty="0">
                <a:latin typeface="Muli Bold"/>
                <a:ea typeface="Muli Bold"/>
                <a:cs typeface="Muli Bold"/>
                <a:sym typeface="Muli Bold"/>
              </a:rPr>
              <a:t>Give him / her supports and concerns, not questioned him / her: “Why don’t you leave the spot so hurry?", “Why don’t you call for help loudly?", “Why do you wear clothes like that?", “Why do you stay lately there?"… all of the questions only increase the sense of victim’s self-blame and guilt, and self-doubt.</a:t>
            </a:r>
          </a:p>
          <a:p>
            <a:pPr marL="838200" lvl="1" indent="-514350" algn="l">
              <a:lnSpc>
                <a:spcPts val="4200"/>
              </a:lnSpc>
              <a:buFont typeface="+mj-lt"/>
              <a:buAutoNum type="arabicPeriod"/>
            </a:pPr>
            <a:r>
              <a:rPr lang="en-US" sz="3000" b="1" dirty="0">
                <a:latin typeface="Muli Bold"/>
                <a:ea typeface="Muli Bold"/>
                <a:cs typeface="Muli Bold"/>
                <a:sym typeface="Muli Bold"/>
              </a:rPr>
              <a:t>Respect to his / her feelings and needs, not to act rashly without his / her consent, or take any action to cause Another Hurt. Show your honesty to him / her that no one will talk about the incident to anyone who is irrelevant without his/her consent.</a:t>
            </a:r>
          </a:p>
          <a:p>
            <a:pPr marL="838200" lvl="1" indent="-514350" algn="l">
              <a:lnSpc>
                <a:spcPts val="4200"/>
              </a:lnSpc>
              <a:buFont typeface="+mj-lt"/>
              <a:buAutoNum type="arabicPeriod"/>
            </a:pPr>
            <a:r>
              <a:rPr lang="en-US" sz="3000" b="1" dirty="0">
                <a:latin typeface="Muli Bold"/>
                <a:ea typeface="Muli Bold"/>
                <a:cs typeface="Muli Bold"/>
                <a:sym typeface="Muli Bold"/>
              </a:rPr>
              <a:t>Tell him/her the assistant resources which he/she can use. If he/she is willing, you can keep company with him / her to assistant agencies or submit his/her appealing paper. In this process, you should keep company with them, support them and let them have opportunities to confront and solve the accident.</a:t>
            </a:r>
          </a:p>
        </p:txBody>
      </p:sp>
      <p:sp>
        <p:nvSpPr>
          <p:cNvPr id="4" name="TextBox 4"/>
          <p:cNvSpPr txBox="1"/>
          <p:nvPr/>
        </p:nvSpPr>
        <p:spPr>
          <a:xfrm>
            <a:off x="728814" y="290922"/>
            <a:ext cx="16942469" cy="737778"/>
          </a:xfrm>
          <a:prstGeom prst="rect">
            <a:avLst/>
          </a:prstGeom>
        </p:spPr>
        <p:txBody>
          <a:bodyPr lIns="0" tIns="0" rIns="0" bIns="0" rtlCol="0" anchor="t">
            <a:spAutoFit/>
          </a:bodyPr>
          <a:lstStyle/>
          <a:p>
            <a:pPr algn="l">
              <a:lnSpc>
                <a:spcPts val="6060"/>
              </a:lnSpc>
              <a:spcBef>
                <a:spcPct val="0"/>
              </a:spcBef>
            </a:pPr>
            <a:r>
              <a:rPr lang="en-US" sz="4328" b="1">
                <a:solidFill>
                  <a:srgbClr val="CD472D"/>
                </a:solidFill>
                <a:latin typeface="Muli Bold"/>
                <a:ea typeface="Muli Bold"/>
                <a:cs typeface="Muli Bold"/>
                <a:sym typeface="Muli Bold"/>
              </a:rPr>
              <a:t>Someone told me~ she / he had been harassed, how should I do? </a:t>
            </a:r>
          </a:p>
        </p:txBody>
      </p:sp>
      <p:sp>
        <p:nvSpPr>
          <p:cNvPr id="5" name="Freeform 5"/>
          <p:cNvSpPr/>
          <p:nvPr/>
        </p:nvSpPr>
        <p:spPr>
          <a:xfrm rot="-5400000">
            <a:off x="-763759" y="2343254"/>
            <a:ext cx="1831436" cy="2616337"/>
          </a:xfrm>
          <a:custGeom>
            <a:avLst/>
            <a:gdLst/>
            <a:ahLst/>
            <a:cxnLst/>
            <a:rect l="l" t="t" r="r" b="b"/>
            <a:pathLst>
              <a:path w="1831436" h="2616337">
                <a:moveTo>
                  <a:pt x="0" y="0"/>
                </a:moveTo>
                <a:lnTo>
                  <a:pt x="1831436" y="0"/>
                </a:lnTo>
                <a:lnTo>
                  <a:pt x="1831436" y="2616337"/>
                </a:lnTo>
                <a:lnTo>
                  <a:pt x="0" y="26163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5400000">
            <a:off x="-763759" y="5327409"/>
            <a:ext cx="1831436" cy="2616337"/>
          </a:xfrm>
          <a:custGeom>
            <a:avLst/>
            <a:gdLst/>
            <a:ahLst/>
            <a:cxnLst/>
            <a:rect l="l" t="t" r="r" b="b"/>
            <a:pathLst>
              <a:path w="1831436" h="2616337">
                <a:moveTo>
                  <a:pt x="0" y="0"/>
                </a:moveTo>
                <a:lnTo>
                  <a:pt x="1831436" y="0"/>
                </a:lnTo>
                <a:lnTo>
                  <a:pt x="1831436" y="2616337"/>
                </a:lnTo>
                <a:lnTo>
                  <a:pt x="0" y="261633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sp>
        <p:nvSpPr>
          <p:cNvPr id="2" name="Freeform 2"/>
          <p:cNvSpPr/>
          <p:nvPr/>
        </p:nvSpPr>
        <p:spPr>
          <a:xfrm rot="-118389">
            <a:off x="2831432" y="2061770"/>
            <a:ext cx="13436991" cy="635203"/>
          </a:xfrm>
          <a:custGeom>
            <a:avLst/>
            <a:gdLst/>
            <a:ahLst/>
            <a:cxnLst/>
            <a:rect l="l" t="t" r="r" b="b"/>
            <a:pathLst>
              <a:path w="13436991" h="635203">
                <a:moveTo>
                  <a:pt x="0" y="0"/>
                </a:moveTo>
                <a:lnTo>
                  <a:pt x="13436991" y="0"/>
                </a:lnTo>
                <a:lnTo>
                  <a:pt x="13436991" y="635203"/>
                </a:lnTo>
                <a:lnTo>
                  <a:pt x="0" y="6352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3608905" y="735892"/>
            <a:ext cx="12100816" cy="1094740"/>
          </a:xfrm>
          <a:prstGeom prst="rect">
            <a:avLst/>
          </a:prstGeom>
        </p:spPr>
        <p:txBody>
          <a:bodyPr lIns="0" tIns="0" rIns="0" bIns="0" rtlCol="0" anchor="t">
            <a:spAutoFit/>
          </a:bodyPr>
          <a:lstStyle/>
          <a:p>
            <a:pPr algn="l">
              <a:lnSpc>
                <a:spcPts val="8959"/>
              </a:lnSpc>
              <a:spcBef>
                <a:spcPct val="0"/>
              </a:spcBef>
            </a:pPr>
            <a:r>
              <a:rPr lang="en-US" sz="6399" u="sng">
                <a:solidFill>
                  <a:srgbClr val="CD472D"/>
                </a:solidFill>
                <a:latin typeface="Muli"/>
                <a:ea typeface="Muli"/>
                <a:cs typeface="Muli"/>
                <a:sym typeface="Muli"/>
                <a:hlinkClick r:id="rId4" tooltip="https://law.moj.gov.tw/ENG/LawClass/LawAll.aspx?pcode=H0080067"/>
              </a:rPr>
              <a:t>Gender Equity Education Act</a:t>
            </a:r>
          </a:p>
        </p:txBody>
      </p:sp>
      <p:sp>
        <p:nvSpPr>
          <p:cNvPr id="4" name="Freeform 4"/>
          <p:cNvSpPr/>
          <p:nvPr/>
        </p:nvSpPr>
        <p:spPr>
          <a:xfrm rot="10632204">
            <a:off x="-1367851" y="-736276"/>
            <a:ext cx="4107789" cy="3565789"/>
          </a:xfrm>
          <a:custGeom>
            <a:avLst/>
            <a:gdLst/>
            <a:ahLst/>
            <a:cxnLst/>
            <a:rect l="l" t="t" r="r" b="b"/>
            <a:pathLst>
              <a:path w="4107789" h="3565789">
                <a:moveTo>
                  <a:pt x="0" y="0"/>
                </a:moveTo>
                <a:lnTo>
                  <a:pt x="4107789" y="0"/>
                </a:lnTo>
                <a:lnTo>
                  <a:pt x="4107789" y="3565790"/>
                </a:lnTo>
                <a:lnTo>
                  <a:pt x="0" y="356579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rot="3047082">
            <a:off x="15870159" y="4749482"/>
            <a:ext cx="1328052" cy="9017635"/>
          </a:xfrm>
          <a:custGeom>
            <a:avLst/>
            <a:gdLst/>
            <a:ahLst/>
            <a:cxnLst/>
            <a:rect l="l" t="t" r="r" b="b"/>
            <a:pathLst>
              <a:path w="1328052" h="9017635">
                <a:moveTo>
                  <a:pt x="0" y="0"/>
                </a:moveTo>
                <a:lnTo>
                  <a:pt x="1328052" y="0"/>
                </a:lnTo>
                <a:lnTo>
                  <a:pt x="1328052" y="9017636"/>
                </a:lnTo>
                <a:lnTo>
                  <a:pt x="0" y="901763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6" name="Group 6"/>
          <p:cNvGrpSpPr/>
          <p:nvPr/>
        </p:nvGrpSpPr>
        <p:grpSpPr>
          <a:xfrm>
            <a:off x="230280" y="2714676"/>
            <a:ext cx="17827439" cy="6007638"/>
            <a:chOff x="0" y="0"/>
            <a:chExt cx="23769919" cy="8010183"/>
          </a:xfrm>
        </p:grpSpPr>
        <p:sp>
          <p:nvSpPr>
            <p:cNvPr id="7" name="TextBox 7"/>
            <p:cNvSpPr txBox="1"/>
            <p:nvPr/>
          </p:nvSpPr>
          <p:spPr>
            <a:xfrm>
              <a:off x="1910362" y="-66675"/>
              <a:ext cx="21859558" cy="8076858"/>
            </a:xfrm>
            <a:prstGeom prst="rect">
              <a:avLst/>
            </a:prstGeom>
          </p:spPr>
          <p:txBody>
            <a:bodyPr lIns="0" tIns="0" rIns="0" bIns="0" rtlCol="0" anchor="t">
              <a:spAutoFit/>
            </a:bodyPr>
            <a:lstStyle/>
            <a:p>
              <a:pPr algn="l">
                <a:lnSpc>
                  <a:spcPts val="4870"/>
                </a:lnSpc>
              </a:pPr>
              <a:r>
                <a:rPr lang="en-US" sz="3478" b="1" dirty="0">
                  <a:solidFill>
                    <a:srgbClr val="324B9A"/>
                  </a:solidFill>
                  <a:latin typeface="Muli Bold"/>
                  <a:ea typeface="Muli Bold"/>
                  <a:cs typeface="Muli Bold"/>
                  <a:sym typeface="Muli Bold"/>
                </a:rPr>
                <a:t>This Act is prescribed in order to promote substantive gender equality, eliminate gender discrimination, uphold human dignity, and improve and establish the education resources and environment for gender equality.</a:t>
              </a:r>
            </a:p>
            <a:p>
              <a:pPr algn="l">
                <a:lnSpc>
                  <a:spcPts val="4870"/>
                </a:lnSpc>
              </a:pPr>
              <a:endParaRPr lang="en-US" sz="3478" b="1" dirty="0">
                <a:solidFill>
                  <a:srgbClr val="324B9A"/>
                </a:solidFill>
                <a:latin typeface="Muli Bold"/>
                <a:ea typeface="Muli Bold"/>
                <a:cs typeface="Muli Bold"/>
                <a:sym typeface="Muli Bold"/>
              </a:endParaRPr>
            </a:p>
            <a:p>
              <a:pPr algn="l">
                <a:lnSpc>
                  <a:spcPts val="4870"/>
                </a:lnSpc>
              </a:pPr>
              <a:r>
                <a:rPr lang="en-US" sz="3478" b="1" dirty="0">
                  <a:solidFill>
                    <a:srgbClr val="324B9A"/>
                  </a:solidFill>
                  <a:latin typeface="Muli Bold"/>
                  <a:ea typeface="Muli Bold"/>
                  <a:cs typeface="Muli Bold"/>
                  <a:sym typeface="Muli Bold"/>
                </a:rPr>
                <a:t>The definitional scope of a campus sexual harassment incident shall be determined in accordance with the provisions of this Act. In cases where the relationship between the parties involved does not fall within the definitional scope stipulated in this Act, the relevant provisions of the Gender Equality in Employment Act or the Sexual Harassment Prevention Act shall be applied as appropriate to the circumstances.</a:t>
              </a:r>
            </a:p>
          </p:txBody>
        </p:sp>
        <p:sp>
          <p:nvSpPr>
            <p:cNvPr id="8" name="Freeform 8"/>
            <p:cNvSpPr/>
            <p:nvPr/>
          </p:nvSpPr>
          <p:spPr>
            <a:xfrm>
              <a:off x="0" y="179970"/>
              <a:ext cx="1149922" cy="1101835"/>
            </a:xfrm>
            <a:custGeom>
              <a:avLst/>
              <a:gdLst/>
              <a:ahLst/>
              <a:cxnLst/>
              <a:rect l="l" t="t" r="r" b="b"/>
              <a:pathLst>
                <a:path w="1149922" h="1101835">
                  <a:moveTo>
                    <a:pt x="0" y="0"/>
                  </a:moveTo>
                  <a:lnTo>
                    <a:pt x="1149922" y="0"/>
                  </a:lnTo>
                  <a:lnTo>
                    <a:pt x="1149922" y="1101834"/>
                  </a:lnTo>
                  <a:lnTo>
                    <a:pt x="0" y="110183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Freeform 2"/>
          <p:cNvSpPr/>
          <p:nvPr/>
        </p:nvSpPr>
        <p:spPr>
          <a:xfrm rot="-118389">
            <a:off x="736699" y="964820"/>
            <a:ext cx="15239586" cy="720417"/>
          </a:xfrm>
          <a:custGeom>
            <a:avLst/>
            <a:gdLst/>
            <a:ahLst/>
            <a:cxnLst/>
            <a:rect l="l" t="t" r="r" b="b"/>
            <a:pathLst>
              <a:path w="15239586" h="720417">
                <a:moveTo>
                  <a:pt x="0" y="0"/>
                </a:moveTo>
                <a:lnTo>
                  <a:pt x="15239586" y="0"/>
                </a:lnTo>
                <a:lnTo>
                  <a:pt x="15239586" y="720417"/>
                </a:lnTo>
                <a:lnTo>
                  <a:pt x="0" y="72041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689308" y="1493470"/>
            <a:ext cx="15981975" cy="8575040"/>
          </a:xfrm>
          <a:prstGeom prst="rect">
            <a:avLst/>
          </a:prstGeom>
        </p:spPr>
        <p:txBody>
          <a:bodyPr lIns="0" tIns="0" rIns="0" bIns="0" rtlCol="0" anchor="t">
            <a:spAutoFit/>
          </a:bodyPr>
          <a:lstStyle/>
          <a:p>
            <a:pPr marL="323850" lvl="1" algn="l">
              <a:lnSpc>
                <a:spcPts val="4200"/>
              </a:lnSpc>
            </a:pPr>
            <a:r>
              <a:rPr lang="en-US" sz="3200" b="1" dirty="0">
                <a:solidFill>
                  <a:srgbClr val="2C2C2E"/>
                </a:solidFill>
                <a:latin typeface="Muli Bold"/>
                <a:ea typeface="Muli Bold"/>
                <a:cs typeface="Muli Bold"/>
                <a:sym typeface="Muli Bold"/>
              </a:rPr>
              <a:t>The legal age of adulthood in Taiwan is 18.</a:t>
            </a:r>
            <a:endParaRPr lang="en-US" sz="3000" b="1" dirty="0">
              <a:solidFill>
                <a:srgbClr val="2C2C2E"/>
              </a:solidFill>
              <a:latin typeface="Muli Bold"/>
              <a:ea typeface="Muli Bold"/>
              <a:cs typeface="Muli Bold"/>
              <a:sym typeface="Muli Bold"/>
            </a:endParaRPr>
          </a:p>
          <a:p>
            <a:pPr marL="323850" lvl="1" algn="l">
              <a:lnSpc>
                <a:spcPts val="4200"/>
              </a:lnSpc>
            </a:pPr>
            <a:endParaRPr lang="en-US" sz="3000" b="1" dirty="0">
              <a:solidFill>
                <a:srgbClr val="2C2C2E"/>
              </a:solidFill>
              <a:latin typeface="Muli Bold"/>
              <a:ea typeface="Muli Bold"/>
              <a:cs typeface="Muli Bold"/>
              <a:sym typeface="Muli Bold"/>
            </a:endParaRPr>
          </a:p>
          <a:p>
            <a:pPr marL="323850" lvl="1" algn="l">
              <a:lnSpc>
                <a:spcPts val="4200"/>
              </a:lnSpc>
            </a:pPr>
            <a:r>
              <a:rPr lang="en-US" sz="3000" b="1" dirty="0">
                <a:solidFill>
                  <a:srgbClr val="2C2C2E"/>
                </a:solidFill>
                <a:latin typeface="Muli Bold"/>
                <a:ea typeface="Muli Bold"/>
                <a:cs typeface="Muli Bold"/>
                <a:sym typeface="Muli Bold"/>
              </a:rPr>
              <a:t>Gender Equity Education Act</a:t>
            </a:r>
            <a:r>
              <a:rPr lang="zh-TW" altLang="en-US" sz="3000" b="1" dirty="0">
                <a:solidFill>
                  <a:srgbClr val="2C2C2E"/>
                </a:solidFill>
                <a:latin typeface="Muli Bold"/>
                <a:ea typeface="Muli Bold"/>
                <a:cs typeface="Muli Bold"/>
                <a:sym typeface="Muli Bold"/>
              </a:rPr>
              <a:t> </a:t>
            </a:r>
            <a:r>
              <a:rPr lang="en-US" altLang="zh-TW" sz="3000" b="1" dirty="0">
                <a:solidFill>
                  <a:srgbClr val="2C2C2E"/>
                </a:solidFill>
                <a:latin typeface="Muli Bold"/>
                <a:ea typeface="Muli Bold"/>
                <a:cs typeface="Muli Bold"/>
                <a:sym typeface="Muli Bold"/>
                <a:hlinkClick r:id="rId4"/>
              </a:rPr>
              <a:t>https://law.moj.gov.tw/ENG/LawClass/LawAll.aspx?pcode=H0080067</a:t>
            </a:r>
            <a:endParaRPr lang="en-US" altLang="zh-TW" sz="3000" b="1" dirty="0">
              <a:solidFill>
                <a:srgbClr val="2C2C2E"/>
              </a:solidFill>
              <a:latin typeface="Muli Bold"/>
              <a:ea typeface="Muli Bold"/>
              <a:cs typeface="Muli Bold"/>
              <a:sym typeface="Muli Bold"/>
            </a:endParaRPr>
          </a:p>
          <a:p>
            <a:pPr marL="323850" lvl="1" algn="l">
              <a:lnSpc>
                <a:spcPts val="4200"/>
              </a:lnSpc>
            </a:pPr>
            <a:endParaRPr lang="en-US" sz="3000" b="1" dirty="0">
              <a:solidFill>
                <a:srgbClr val="2C2C2E"/>
              </a:solidFill>
              <a:latin typeface="Muli Bold"/>
              <a:ea typeface="Muli Bold"/>
              <a:cs typeface="Muli Bold"/>
              <a:sym typeface="Muli Bold"/>
            </a:endParaRPr>
          </a:p>
          <a:p>
            <a:pPr marL="323850" lvl="1" algn="l">
              <a:lnSpc>
                <a:spcPts val="4200"/>
              </a:lnSpc>
            </a:pPr>
            <a:r>
              <a:rPr lang="en-US" sz="3000" b="1" dirty="0">
                <a:solidFill>
                  <a:srgbClr val="2C2C2E"/>
                </a:solidFill>
                <a:latin typeface="Muli Bold"/>
                <a:ea typeface="Muli Bold"/>
                <a:cs typeface="Muli Bold"/>
                <a:sym typeface="Muli Bold"/>
              </a:rPr>
              <a:t>Regulations Governing Prevention of Gender-Related Incidents on Campuses</a:t>
            </a:r>
          </a:p>
          <a:p>
            <a:pPr marL="323850" lvl="1" algn="l">
              <a:lnSpc>
                <a:spcPts val="4200"/>
              </a:lnSpc>
            </a:pPr>
            <a:r>
              <a:rPr lang="en-US" sz="3000" b="1" dirty="0">
                <a:solidFill>
                  <a:srgbClr val="2C2C2E"/>
                </a:solidFill>
                <a:latin typeface="Muli Bold"/>
                <a:ea typeface="Muli Bold"/>
                <a:cs typeface="Muli Bold"/>
                <a:sym typeface="Muli Bold"/>
                <a:hlinkClick r:id="rId5"/>
              </a:rPr>
              <a:t>https://law.moj.gov.tw/ENG/LawClass/LawAll.aspx?pcode=H0080069</a:t>
            </a:r>
            <a:r>
              <a:rPr lang="en-US" sz="3000" b="1" dirty="0">
                <a:solidFill>
                  <a:srgbClr val="2C2C2E"/>
                </a:solidFill>
                <a:latin typeface="Muli Bold"/>
                <a:ea typeface="Muli Bold"/>
                <a:cs typeface="Muli Bold"/>
                <a:sym typeface="Muli Bold"/>
              </a:rPr>
              <a:t> </a:t>
            </a:r>
          </a:p>
          <a:p>
            <a:pPr marL="323850" lvl="1" algn="l">
              <a:lnSpc>
                <a:spcPts val="4200"/>
              </a:lnSpc>
            </a:pPr>
            <a:endParaRPr lang="en-US" sz="3000" b="1" dirty="0">
              <a:solidFill>
                <a:srgbClr val="2C2C2E"/>
              </a:solidFill>
              <a:latin typeface="Muli Bold"/>
              <a:ea typeface="Muli Bold"/>
              <a:cs typeface="Muli Bold"/>
              <a:sym typeface="Muli Bold"/>
            </a:endParaRPr>
          </a:p>
          <a:p>
            <a:pPr marL="323850" lvl="1" algn="l">
              <a:lnSpc>
                <a:spcPts val="4200"/>
              </a:lnSpc>
            </a:pPr>
            <a:r>
              <a:rPr lang="en-US" sz="3000" b="1" dirty="0">
                <a:solidFill>
                  <a:srgbClr val="2C2C2E"/>
                </a:solidFill>
                <a:latin typeface="Muli Bold"/>
                <a:ea typeface="Muli Bold"/>
                <a:cs typeface="Muli Bold"/>
                <a:sym typeface="Muli Bold"/>
              </a:rPr>
              <a:t>Stalking and Harassment Prevention Act</a:t>
            </a:r>
          </a:p>
          <a:p>
            <a:pPr marL="323850" lvl="1" algn="l">
              <a:lnSpc>
                <a:spcPts val="4200"/>
              </a:lnSpc>
            </a:pPr>
            <a:r>
              <a:rPr lang="en-US" sz="3000" b="1" dirty="0">
                <a:solidFill>
                  <a:srgbClr val="2C2C2E"/>
                </a:solidFill>
                <a:latin typeface="Muli Bold"/>
                <a:ea typeface="Muli Bold"/>
                <a:cs typeface="Muli Bold"/>
                <a:sym typeface="Muli Bold"/>
                <a:hlinkClick r:id="rId6"/>
              </a:rPr>
              <a:t>https://law.moj.gov.tw/ENG/LawClass/LawAll.aspx?pcode=D0080211</a:t>
            </a:r>
            <a:r>
              <a:rPr lang="en-US" sz="3000" b="1" dirty="0">
                <a:solidFill>
                  <a:srgbClr val="2C2C2E"/>
                </a:solidFill>
                <a:latin typeface="Muli Bold"/>
                <a:ea typeface="Muli Bold"/>
                <a:cs typeface="Muli Bold"/>
                <a:sym typeface="Muli Bold"/>
              </a:rPr>
              <a:t> </a:t>
            </a:r>
          </a:p>
          <a:p>
            <a:pPr marL="323850" lvl="1" algn="l">
              <a:lnSpc>
                <a:spcPts val="4200"/>
              </a:lnSpc>
            </a:pPr>
            <a:endParaRPr lang="en-US" sz="3000" b="1" dirty="0">
              <a:solidFill>
                <a:srgbClr val="2C2C2E"/>
              </a:solidFill>
              <a:latin typeface="Muli Bold"/>
              <a:ea typeface="Muli Bold"/>
              <a:cs typeface="Muli Bold"/>
              <a:sym typeface="Muli Bold"/>
            </a:endParaRPr>
          </a:p>
          <a:p>
            <a:pPr marL="323850" lvl="1" algn="l">
              <a:lnSpc>
                <a:spcPts val="4200"/>
              </a:lnSpc>
            </a:pPr>
            <a:r>
              <a:rPr lang="en-US" sz="3000" b="1" dirty="0">
                <a:solidFill>
                  <a:srgbClr val="2C2C2E"/>
                </a:solidFill>
                <a:latin typeface="Muli Bold"/>
                <a:ea typeface="Muli Bold"/>
                <a:cs typeface="Muli Bold"/>
                <a:sym typeface="Muli Bold"/>
              </a:rPr>
              <a:t>Sexual Harassment Prevention Act</a:t>
            </a:r>
          </a:p>
          <a:p>
            <a:pPr marL="323850" lvl="1" algn="l">
              <a:lnSpc>
                <a:spcPts val="4200"/>
              </a:lnSpc>
            </a:pPr>
            <a:r>
              <a:rPr lang="en-US" sz="3000" b="1" dirty="0">
                <a:solidFill>
                  <a:srgbClr val="2C2C2E"/>
                </a:solidFill>
                <a:latin typeface="Muli Bold"/>
                <a:ea typeface="Muli Bold"/>
                <a:cs typeface="Muli Bold"/>
                <a:sym typeface="Muli Bold"/>
                <a:hlinkClick r:id="rId7"/>
              </a:rPr>
              <a:t>https://law.moj.gov.tw/ENG/LawClass/LawAll.aspx?pcode=D0050074</a:t>
            </a:r>
            <a:r>
              <a:rPr lang="en-US" sz="3000" b="1" dirty="0">
                <a:solidFill>
                  <a:srgbClr val="2C2C2E"/>
                </a:solidFill>
                <a:latin typeface="Muli Bold"/>
                <a:ea typeface="Muli Bold"/>
                <a:cs typeface="Muli Bold"/>
                <a:sym typeface="Muli Bold"/>
              </a:rPr>
              <a:t> </a:t>
            </a:r>
          </a:p>
          <a:p>
            <a:pPr marL="323850" lvl="1" algn="l">
              <a:lnSpc>
                <a:spcPts val="4200"/>
              </a:lnSpc>
            </a:pPr>
            <a:endParaRPr lang="en-US" sz="3000" b="1" dirty="0">
              <a:solidFill>
                <a:srgbClr val="2C2C2E"/>
              </a:solidFill>
              <a:latin typeface="Muli Bold"/>
              <a:ea typeface="Muli Bold"/>
              <a:cs typeface="Muli Bold"/>
              <a:sym typeface="Muli Bold"/>
            </a:endParaRPr>
          </a:p>
          <a:p>
            <a:pPr marL="323850" lvl="1" algn="l">
              <a:lnSpc>
                <a:spcPts val="4200"/>
              </a:lnSpc>
            </a:pPr>
            <a:r>
              <a:rPr lang="en-US" sz="3000" b="1" dirty="0">
                <a:solidFill>
                  <a:srgbClr val="2C2C2E"/>
                </a:solidFill>
                <a:latin typeface="Muli Bold"/>
                <a:ea typeface="Muli Bold"/>
                <a:cs typeface="Muli Bold"/>
                <a:sym typeface="Muli Bold"/>
              </a:rPr>
              <a:t>Gender Equality in Employment Act</a:t>
            </a:r>
          </a:p>
          <a:p>
            <a:pPr marL="323850" lvl="1" algn="l">
              <a:lnSpc>
                <a:spcPts val="4200"/>
              </a:lnSpc>
            </a:pPr>
            <a:r>
              <a:rPr lang="en-US" sz="3000" b="1" dirty="0">
                <a:solidFill>
                  <a:srgbClr val="2C2C2E"/>
                </a:solidFill>
                <a:latin typeface="Muli Bold"/>
                <a:ea typeface="Muli Bold"/>
                <a:cs typeface="Muli Bold"/>
                <a:sym typeface="Muli Bold"/>
                <a:hlinkClick r:id="rId8"/>
              </a:rPr>
              <a:t>https://law.moj.gov.tw/ENG/LawClass/LawAll.aspx?pcode=N0030014</a:t>
            </a:r>
            <a:r>
              <a:rPr lang="en-US" sz="3000" b="1" dirty="0">
                <a:solidFill>
                  <a:srgbClr val="2C2C2E"/>
                </a:solidFill>
                <a:latin typeface="Muli Bold"/>
                <a:ea typeface="Muli Bold"/>
                <a:cs typeface="Muli Bold"/>
                <a:sym typeface="Muli Bold"/>
              </a:rPr>
              <a:t> </a:t>
            </a:r>
          </a:p>
        </p:txBody>
      </p:sp>
      <p:sp>
        <p:nvSpPr>
          <p:cNvPr id="4" name="TextBox 4"/>
          <p:cNvSpPr txBox="1"/>
          <p:nvPr/>
        </p:nvSpPr>
        <p:spPr>
          <a:xfrm>
            <a:off x="1981200" y="290922"/>
            <a:ext cx="15690083" cy="782265"/>
          </a:xfrm>
          <a:prstGeom prst="rect">
            <a:avLst/>
          </a:prstGeom>
        </p:spPr>
        <p:txBody>
          <a:bodyPr wrap="square" lIns="0" tIns="0" rIns="0" bIns="0" rtlCol="0" anchor="t">
            <a:spAutoFit/>
          </a:bodyPr>
          <a:lstStyle/>
          <a:p>
            <a:pPr>
              <a:lnSpc>
                <a:spcPts val="6060"/>
              </a:lnSpc>
              <a:spcBef>
                <a:spcPct val="0"/>
              </a:spcBef>
            </a:pPr>
            <a:r>
              <a:rPr lang="en-US" altLang="zh-TW" sz="5400" b="1" dirty="0">
                <a:solidFill>
                  <a:schemeClr val="accent2"/>
                </a:solidFill>
              </a:rPr>
              <a:t>Reference Information</a:t>
            </a:r>
            <a:r>
              <a:rPr lang="en-US" sz="5400" b="1" dirty="0">
                <a:solidFill>
                  <a:schemeClr val="accent2"/>
                </a:solidFill>
                <a:latin typeface="Muli Bold"/>
                <a:ea typeface="Muli Bold"/>
                <a:cs typeface="Muli Bold"/>
                <a:sym typeface="Muli Bold"/>
              </a:rPr>
              <a:t> </a:t>
            </a:r>
          </a:p>
        </p:txBody>
      </p:sp>
      <p:sp>
        <p:nvSpPr>
          <p:cNvPr id="5" name="Freeform 5"/>
          <p:cNvSpPr/>
          <p:nvPr/>
        </p:nvSpPr>
        <p:spPr>
          <a:xfrm rot="-5400000">
            <a:off x="-763759" y="2343254"/>
            <a:ext cx="1831436" cy="2616337"/>
          </a:xfrm>
          <a:custGeom>
            <a:avLst/>
            <a:gdLst/>
            <a:ahLst/>
            <a:cxnLst/>
            <a:rect l="l" t="t" r="r" b="b"/>
            <a:pathLst>
              <a:path w="1831436" h="2616337">
                <a:moveTo>
                  <a:pt x="0" y="0"/>
                </a:moveTo>
                <a:lnTo>
                  <a:pt x="1831436" y="0"/>
                </a:lnTo>
                <a:lnTo>
                  <a:pt x="1831436" y="2616337"/>
                </a:lnTo>
                <a:lnTo>
                  <a:pt x="0" y="261633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6" name="Freeform 6"/>
          <p:cNvSpPr/>
          <p:nvPr/>
        </p:nvSpPr>
        <p:spPr>
          <a:xfrm rot="-5400000">
            <a:off x="-763759" y="5327409"/>
            <a:ext cx="1831436" cy="2616337"/>
          </a:xfrm>
          <a:custGeom>
            <a:avLst/>
            <a:gdLst/>
            <a:ahLst/>
            <a:cxnLst/>
            <a:rect l="l" t="t" r="r" b="b"/>
            <a:pathLst>
              <a:path w="1831436" h="2616337">
                <a:moveTo>
                  <a:pt x="0" y="0"/>
                </a:moveTo>
                <a:lnTo>
                  <a:pt x="1831436" y="0"/>
                </a:lnTo>
                <a:lnTo>
                  <a:pt x="1831436" y="2616337"/>
                </a:lnTo>
                <a:lnTo>
                  <a:pt x="0" y="261633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Tree>
    <p:extLst>
      <p:ext uri="{BB962C8B-B14F-4D97-AF65-F5344CB8AC3E}">
        <p14:creationId xmlns:p14="http://schemas.microsoft.com/office/powerpoint/2010/main" val="362209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DACD"/>
        </a:solidFill>
        <a:effectLst/>
      </p:bgPr>
    </p:bg>
    <p:spTree>
      <p:nvGrpSpPr>
        <p:cNvPr id="1" name=""/>
        <p:cNvGrpSpPr/>
        <p:nvPr/>
      </p:nvGrpSpPr>
      <p:grpSpPr>
        <a:xfrm>
          <a:off x="0" y="0"/>
          <a:ext cx="0" cy="0"/>
          <a:chOff x="0" y="0"/>
          <a:chExt cx="0" cy="0"/>
        </a:xfrm>
      </p:grpSpPr>
      <p:sp>
        <p:nvSpPr>
          <p:cNvPr id="2" name="Freeform 2"/>
          <p:cNvSpPr/>
          <p:nvPr/>
        </p:nvSpPr>
        <p:spPr>
          <a:xfrm>
            <a:off x="1028700" y="0"/>
            <a:ext cx="7453789" cy="10287000"/>
          </a:xfrm>
          <a:custGeom>
            <a:avLst/>
            <a:gdLst/>
            <a:ahLst/>
            <a:cxnLst/>
            <a:rect l="l" t="t" r="r" b="b"/>
            <a:pathLst>
              <a:path w="7453789" h="10287000">
                <a:moveTo>
                  <a:pt x="0" y="0"/>
                </a:moveTo>
                <a:lnTo>
                  <a:pt x="7453789" y="0"/>
                </a:lnTo>
                <a:lnTo>
                  <a:pt x="7453789" y="10287000"/>
                </a:lnTo>
                <a:lnTo>
                  <a:pt x="0" y="10287000"/>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sp>
      <p:sp>
        <p:nvSpPr>
          <p:cNvPr id="3" name="Freeform 3"/>
          <p:cNvSpPr/>
          <p:nvPr/>
        </p:nvSpPr>
        <p:spPr>
          <a:xfrm>
            <a:off x="9719451" y="0"/>
            <a:ext cx="7329488" cy="10287000"/>
          </a:xfrm>
          <a:custGeom>
            <a:avLst/>
            <a:gdLst/>
            <a:ahLst/>
            <a:cxnLst/>
            <a:rect l="l" t="t" r="r" b="b"/>
            <a:pathLst>
              <a:path w="7329488" h="10287000">
                <a:moveTo>
                  <a:pt x="0" y="0"/>
                </a:moveTo>
                <a:lnTo>
                  <a:pt x="7329487" y="0"/>
                </a:lnTo>
                <a:lnTo>
                  <a:pt x="7329487"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576</Words>
  <Application>Microsoft Office PowerPoint</Application>
  <PresentationFormat>自訂</PresentationFormat>
  <Paragraphs>46</Paragraphs>
  <Slides>6</Slides>
  <Notes>0</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6</vt:i4>
      </vt:variant>
    </vt:vector>
  </HeadingPairs>
  <TitlesOfParts>
    <vt:vector size="12" baseType="lpstr">
      <vt:lpstr>Muli Ultra-Bold</vt:lpstr>
      <vt:lpstr>Muli Bold</vt:lpstr>
      <vt:lpstr>Arial</vt:lpstr>
      <vt:lpstr>Muli</vt:lpstr>
      <vt:lpstr>Calibri</vt:lpstr>
      <vt:lpstr>Office Theme</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Gender Equity Education Committee</dc:title>
  <dc:creator>user</dc:creator>
  <cp:lastModifiedBy>user</cp:lastModifiedBy>
  <cp:revision>5</cp:revision>
  <dcterms:created xsi:type="dcterms:W3CDTF">2006-08-16T00:00:00Z</dcterms:created>
  <dcterms:modified xsi:type="dcterms:W3CDTF">2026-07-13T03:21:37Z</dcterms:modified>
  <dc:identifier>DAGt-c4Xq5g</dc:identifier>
</cp:coreProperties>
</file>