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62" r:id="rId4"/>
    <p:sldId id="258" r:id="rId5"/>
    <p:sldId id="264" r:id="rId6"/>
    <p:sldId id="261" r:id="rId7"/>
    <p:sldId id="267" r:id="rId8"/>
    <p:sldId id="268" r:id="rId9"/>
    <p:sldId id="269" r:id="rId10"/>
  </p:sldIdLst>
  <p:sldSz cx="12192000" cy="6858000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245" autoAdjust="0"/>
    <p:restoredTop sz="59555" autoAdjust="0"/>
  </p:normalViewPr>
  <p:slideViewPr>
    <p:cSldViewPr snapToGrid="0">
      <p:cViewPr varScale="1">
        <p:scale>
          <a:sx n="45" d="100"/>
          <a:sy n="45" d="100"/>
        </p:scale>
        <p:origin x="1082" y="60"/>
      </p:cViewPr>
      <p:guideLst/>
    </p:cSldViewPr>
  </p:slideViewPr>
  <p:outlineViewPr>
    <p:cViewPr>
      <p:scale>
        <a:sx n="33" d="100"/>
        <a:sy n="33" d="100"/>
      </p:scale>
      <p:origin x="0" y="-207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60" cy="498056"/>
          </a:xfrm>
          <a:prstGeom prst="rect">
            <a:avLst/>
          </a:prstGeom>
        </p:spPr>
        <p:txBody>
          <a:bodyPr vert="horz" lIns="91467" tIns="45734" rIns="91467" bIns="45734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2" y="1"/>
            <a:ext cx="2945660" cy="498056"/>
          </a:xfrm>
          <a:prstGeom prst="rect">
            <a:avLst/>
          </a:prstGeom>
        </p:spPr>
        <p:txBody>
          <a:bodyPr vert="horz" lIns="91467" tIns="45734" rIns="91467" bIns="45734" rtlCol="0"/>
          <a:lstStyle>
            <a:lvl1pPr algn="r">
              <a:defRPr sz="1200"/>
            </a:lvl1pPr>
          </a:lstStyle>
          <a:p>
            <a:fld id="{D7D7C9B7-555B-41D6-9F4D-C8BB3263CE54}" type="datetimeFigureOut">
              <a:rPr lang="zh-TW" altLang="en-US" smtClean="0"/>
              <a:t>2026/7/7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8585"/>
            <a:ext cx="2945660" cy="498055"/>
          </a:xfrm>
          <a:prstGeom prst="rect">
            <a:avLst/>
          </a:prstGeom>
        </p:spPr>
        <p:txBody>
          <a:bodyPr vert="horz" lIns="91467" tIns="45734" rIns="91467" bIns="45734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2" y="9428585"/>
            <a:ext cx="2945660" cy="498055"/>
          </a:xfrm>
          <a:prstGeom prst="rect">
            <a:avLst/>
          </a:prstGeom>
        </p:spPr>
        <p:txBody>
          <a:bodyPr vert="horz" lIns="91467" tIns="45734" rIns="91467" bIns="45734" rtlCol="0" anchor="b"/>
          <a:lstStyle>
            <a:lvl1pPr algn="r">
              <a:defRPr sz="1200"/>
            </a:lvl1pPr>
          </a:lstStyle>
          <a:p>
            <a:fld id="{C7B1865F-BC96-4572-BA40-52EEFB9520B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530334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60" cy="498056"/>
          </a:xfrm>
          <a:prstGeom prst="rect">
            <a:avLst/>
          </a:prstGeom>
        </p:spPr>
        <p:txBody>
          <a:bodyPr vert="horz" lIns="91467" tIns="45734" rIns="91467" bIns="45734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2" y="1"/>
            <a:ext cx="2945660" cy="498056"/>
          </a:xfrm>
          <a:prstGeom prst="rect">
            <a:avLst/>
          </a:prstGeom>
        </p:spPr>
        <p:txBody>
          <a:bodyPr vert="horz" lIns="91467" tIns="45734" rIns="91467" bIns="45734" rtlCol="0"/>
          <a:lstStyle>
            <a:lvl1pPr algn="r">
              <a:defRPr sz="1200"/>
            </a:lvl1pPr>
          </a:lstStyle>
          <a:p>
            <a:fld id="{129D9937-73A8-4F36-A44A-1860449C4AA9}" type="datetimeFigureOut">
              <a:rPr lang="zh-TW" altLang="en-US" smtClean="0"/>
              <a:t>2026/7/7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67" tIns="45734" rIns="91467" bIns="45734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5"/>
          </a:xfrm>
          <a:prstGeom prst="rect">
            <a:avLst/>
          </a:prstGeom>
        </p:spPr>
        <p:txBody>
          <a:bodyPr vert="horz" lIns="91467" tIns="45734" rIns="91467" bIns="45734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60" cy="498055"/>
          </a:xfrm>
          <a:prstGeom prst="rect">
            <a:avLst/>
          </a:prstGeom>
        </p:spPr>
        <p:txBody>
          <a:bodyPr vert="horz" lIns="91467" tIns="45734" rIns="91467" bIns="45734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2" y="9428585"/>
            <a:ext cx="2945660" cy="498055"/>
          </a:xfrm>
          <a:prstGeom prst="rect">
            <a:avLst/>
          </a:prstGeom>
        </p:spPr>
        <p:txBody>
          <a:bodyPr vert="horz" lIns="91467" tIns="45734" rIns="91467" bIns="45734" rtlCol="0" anchor="b"/>
          <a:lstStyle>
            <a:lvl1pPr algn="r">
              <a:defRPr sz="1200"/>
            </a:lvl1pPr>
          </a:lstStyle>
          <a:p>
            <a:fld id="{DED1964E-EE44-426F-9FE5-873EF0ECF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34453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1964E-EE44-426F-9FE5-873EF0ECF9B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5008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674">
              <a:defRPr/>
            </a:pPr>
            <a:endParaRPr lang="en-US" altLang="zh-TW" dirty="0"/>
          </a:p>
          <a:p>
            <a:pPr defTabSz="914674">
              <a:defRPr/>
            </a:pPr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1964E-EE44-426F-9FE5-873EF0ECF9BB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1999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1964E-EE44-426F-9FE5-873EF0ECF9BB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85143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1964E-EE44-426F-9FE5-873EF0ECF9BB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71461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674">
              <a:defRPr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1964E-EE44-426F-9FE5-873EF0ECF9BB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0695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B1A0E3EA-47DF-4968-A3EC-E4C95CC9AC89}" type="datetimeFigureOut">
              <a:rPr lang="zh-TW" altLang="en-US" smtClean="0"/>
              <a:t>2026/7/7</a:t>
            </a:fld>
            <a:endParaRPr lang="zh-TW" alt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BFE2FA2-54C7-4D63-A0B5-AAC985A1879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50030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0E3EA-47DF-4968-A3EC-E4C95CC9AC89}" type="datetimeFigureOut">
              <a:rPr lang="zh-TW" altLang="en-US" smtClean="0"/>
              <a:t>2026/7/7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2FA2-54C7-4D63-A0B5-AAC985A1879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7941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0E3EA-47DF-4968-A3EC-E4C95CC9AC89}" type="datetimeFigureOut">
              <a:rPr lang="zh-TW" altLang="en-US" smtClean="0"/>
              <a:t>2026/7/7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2FA2-54C7-4D63-A0B5-AAC985A1879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74035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0E3EA-47DF-4968-A3EC-E4C95CC9AC89}" type="datetimeFigureOut">
              <a:rPr lang="zh-TW" altLang="en-US" smtClean="0"/>
              <a:t>2026/7/7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2FA2-54C7-4D63-A0B5-AAC985A1879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14107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B1A0E3EA-47DF-4968-A3EC-E4C95CC9AC89}" type="datetimeFigureOut">
              <a:rPr lang="zh-TW" altLang="en-US" smtClean="0"/>
              <a:t>2026/7/7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EBFE2FA2-54C7-4D63-A0B5-AAC985A1879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258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0E3EA-47DF-4968-A3EC-E4C95CC9AC89}" type="datetimeFigureOut">
              <a:rPr lang="zh-TW" altLang="en-US" smtClean="0"/>
              <a:t>2026/7/7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2FA2-54C7-4D63-A0B5-AAC985A1879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5296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0E3EA-47DF-4968-A3EC-E4C95CC9AC89}" type="datetimeFigureOut">
              <a:rPr lang="zh-TW" altLang="en-US" smtClean="0"/>
              <a:t>2026/7/7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2FA2-54C7-4D63-A0B5-AAC985A1879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6018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0E3EA-47DF-4968-A3EC-E4C95CC9AC89}" type="datetimeFigureOut">
              <a:rPr lang="zh-TW" altLang="en-US" smtClean="0"/>
              <a:t>2026/7/7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2FA2-54C7-4D63-A0B5-AAC985A1879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7186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0E3EA-47DF-4968-A3EC-E4C95CC9AC89}" type="datetimeFigureOut">
              <a:rPr lang="zh-TW" altLang="en-US" smtClean="0"/>
              <a:t>2026/7/7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2FA2-54C7-4D63-A0B5-AAC985A1879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13283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0E3EA-47DF-4968-A3EC-E4C95CC9AC89}" type="datetimeFigureOut">
              <a:rPr lang="zh-TW" altLang="en-US" smtClean="0"/>
              <a:t>2026/7/7</a:t>
            </a:fld>
            <a:endParaRPr lang="zh-TW" alt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zh-TW" alt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BFE2FA2-54C7-4D63-A0B5-AAC985A1879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82122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B1A0E3EA-47DF-4968-A3EC-E4C95CC9AC89}" type="datetimeFigureOut">
              <a:rPr lang="zh-TW" altLang="en-US" smtClean="0"/>
              <a:t>2026/7/7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BFE2FA2-54C7-4D63-A0B5-AAC985A1879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17685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A0E3EA-47DF-4968-A3EC-E4C95CC9AC89}" type="datetimeFigureOut">
              <a:rPr lang="zh-TW" altLang="en-US" smtClean="0"/>
              <a:t>2026/7/7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BFE2FA2-54C7-4D63-A0B5-AAC985A1879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3892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About the Counseling Center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1" y="5697414"/>
            <a:ext cx="9144000" cy="348175"/>
          </a:xfrm>
        </p:spPr>
        <p:txBody>
          <a:bodyPr>
            <a:noAutofit/>
          </a:bodyPr>
          <a:lstStyle/>
          <a:p>
            <a:r>
              <a:rPr lang="en-US" altLang="zh-TW" sz="1800" dirty="0"/>
              <a:t>Annie Huang</a:t>
            </a:r>
            <a:endParaRPr lang="zh-TW" altLang="en-US" sz="1800" dirty="0"/>
          </a:p>
        </p:txBody>
      </p:sp>
    </p:spTree>
    <p:extLst>
      <p:ext uri="{BB962C8B-B14F-4D97-AF65-F5344CB8AC3E}">
        <p14:creationId xmlns:p14="http://schemas.microsoft.com/office/powerpoint/2010/main" val="205807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36;p4"/>
          <p:cNvSpPr/>
          <p:nvPr/>
        </p:nvSpPr>
        <p:spPr>
          <a:xfrm>
            <a:off x="1160901" y="1394715"/>
            <a:ext cx="5348260" cy="4669633"/>
          </a:xfrm>
          <a:prstGeom prst="ellipse">
            <a:avLst/>
          </a:prstGeom>
          <a:gradFill>
            <a:gsLst>
              <a:gs pos="0">
                <a:srgbClr val="C4E0B2">
                  <a:alpha val="68627"/>
                </a:srgbClr>
              </a:gs>
              <a:gs pos="30000">
                <a:srgbClr val="E1EFD8"/>
              </a:gs>
              <a:gs pos="100000">
                <a:srgbClr val="F9ECEC">
                  <a:alpha val="4823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35769" y="150600"/>
            <a:ext cx="7821966" cy="600356"/>
          </a:xfrm>
        </p:spPr>
        <p:txBody>
          <a:bodyPr>
            <a:normAutofit/>
          </a:bodyPr>
          <a:lstStyle/>
          <a:p>
            <a:r>
              <a:rPr lang="en-US" altLang="zh-TW" sz="3600" dirty="0"/>
              <a:t>What is individual counseling</a:t>
            </a:r>
            <a:endParaRPr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268413" y="1215848"/>
            <a:ext cx="4604513" cy="527716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TW" dirty="0"/>
          </a:p>
          <a:p>
            <a:pPr>
              <a:lnSpc>
                <a:spcPct val="160000"/>
              </a:lnSpc>
            </a:pPr>
            <a:r>
              <a:rPr lang="en-US" altLang="zh-TW" dirty="0"/>
              <a:t>Professional counselling is a </a:t>
            </a:r>
            <a:r>
              <a:rPr lang="en-US" altLang="zh-TW" dirty="0">
                <a:solidFill>
                  <a:srgbClr val="0000FF"/>
                </a:solidFill>
              </a:rPr>
              <a:t>safe</a:t>
            </a:r>
            <a:r>
              <a:rPr lang="en-US" altLang="zh-TW" dirty="0"/>
              <a:t> and </a:t>
            </a:r>
            <a:r>
              <a:rPr lang="en-US" altLang="zh-TW" dirty="0">
                <a:solidFill>
                  <a:srgbClr val="0000FF"/>
                </a:solidFill>
              </a:rPr>
              <a:t>confidential</a:t>
            </a:r>
            <a:r>
              <a:rPr lang="en-US" altLang="zh-TW" dirty="0"/>
              <a:t> </a:t>
            </a:r>
            <a:r>
              <a:rPr lang="en-US" altLang="zh-TW" dirty="0">
                <a:solidFill>
                  <a:srgbClr val="0000FF"/>
                </a:solidFill>
              </a:rPr>
              <a:t>collaboration</a:t>
            </a:r>
            <a:r>
              <a:rPr lang="en-US" altLang="zh-TW" dirty="0"/>
              <a:t> between qualified psychologists and clients to promote mental health and wellbeing, enhance </a:t>
            </a:r>
            <a:r>
              <a:rPr lang="en-US" altLang="zh-TW" u="sng" dirty="0"/>
              <a:t>self-understanding</a:t>
            </a:r>
            <a:r>
              <a:rPr lang="en-US" altLang="zh-TW" dirty="0"/>
              <a:t>, and resolve </a:t>
            </a:r>
            <a:r>
              <a:rPr lang="en-US" altLang="zh-TW" u="sng" dirty="0"/>
              <a:t>identified concerns</a:t>
            </a:r>
            <a:r>
              <a:rPr lang="en-US" altLang="zh-TW" dirty="0"/>
              <a:t>. Clients are </a:t>
            </a:r>
            <a:r>
              <a:rPr lang="en-US" altLang="zh-TW" dirty="0">
                <a:solidFill>
                  <a:srgbClr val="0000FF"/>
                </a:solidFill>
              </a:rPr>
              <a:t>active participants </a:t>
            </a:r>
            <a:r>
              <a:rPr lang="en-US" altLang="zh-TW" dirty="0"/>
              <a:t>in the counselling process at every stage.</a:t>
            </a:r>
          </a:p>
        </p:txBody>
      </p:sp>
      <p:sp>
        <p:nvSpPr>
          <p:cNvPr id="6" name="矩形 5"/>
          <p:cNvSpPr/>
          <p:nvPr/>
        </p:nvSpPr>
        <p:spPr>
          <a:xfrm>
            <a:off x="7341813" y="527873"/>
            <a:ext cx="46045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/>
              <a:t>The Psychotherapy and Counselling Federation of Australia define professional counselling as:</a:t>
            </a:r>
          </a:p>
        </p:txBody>
      </p:sp>
      <p:sp>
        <p:nvSpPr>
          <p:cNvPr id="9" name="矩形 8"/>
          <p:cNvSpPr/>
          <p:nvPr/>
        </p:nvSpPr>
        <p:spPr>
          <a:xfrm>
            <a:off x="3468861" y="3069599"/>
            <a:ext cx="175578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dirty="0">
                <a:solidFill>
                  <a:schemeClr val="accent2">
                    <a:lumMod val="50000"/>
                  </a:schemeClr>
                </a:solidFill>
              </a:rPr>
              <a:t>Space of safety and privacy</a:t>
            </a:r>
            <a:endParaRPr lang="zh-TW" altLang="en-US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68B307B9-A5AE-4DA0-893A-8BE4944BA2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85" y="1461135"/>
            <a:ext cx="6689001" cy="5450297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5984052" y="5280979"/>
            <a:ext cx="9047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dirty="0">
                <a:solidFill>
                  <a:schemeClr val="bg1"/>
                </a:solidFill>
              </a:rPr>
              <a:t>Client</a:t>
            </a:r>
            <a:endParaRPr lang="zh-TW" altLang="en-US" sz="2400" dirty="0">
              <a:solidFill>
                <a:schemeClr val="bg1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906616" y="5047785"/>
            <a:ext cx="20419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dirty="0">
                <a:solidFill>
                  <a:schemeClr val="bg1"/>
                </a:solidFill>
              </a:rPr>
              <a:t>Counseling</a:t>
            </a:r>
            <a:r>
              <a:rPr lang="en-US" altLang="zh-TW" b="1" dirty="0">
                <a:solidFill>
                  <a:schemeClr val="bg1"/>
                </a:solidFill>
              </a:rPr>
              <a:t> </a:t>
            </a:r>
            <a:r>
              <a:rPr lang="en-US" altLang="zh-TW" sz="2400" dirty="0">
                <a:solidFill>
                  <a:schemeClr val="bg1"/>
                </a:solidFill>
              </a:rPr>
              <a:t>Psychologist</a:t>
            </a:r>
            <a:endParaRPr lang="zh-TW" alt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627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10" y="2351148"/>
            <a:ext cx="4830303" cy="362354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86910" y="296114"/>
            <a:ext cx="7943491" cy="773562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Space of safety and privacy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270500" y="1623354"/>
            <a:ext cx="6921500" cy="4351338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3200" b="1" dirty="0"/>
              <a:t>Confidentiality</a:t>
            </a:r>
            <a:r>
              <a:rPr lang="en-US" altLang="zh-TW" dirty="0"/>
              <a:t>:</a:t>
            </a:r>
          </a:p>
          <a:p>
            <a:endParaRPr lang="en-US" altLang="zh-TW" sz="2000" dirty="0"/>
          </a:p>
          <a:p>
            <a:r>
              <a:rPr lang="en-US" altLang="zh-TW" sz="2000" dirty="0"/>
              <a:t>Protecting your privacy</a:t>
            </a:r>
          </a:p>
          <a:p>
            <a:endParaRPr lang="en-US" altLang="zh-TW" sz="2000" dirty="0"/>
          </a:p>
          <a:p>
            <a:r>
              <a:rPr lang="en-US" altLang="zh-TW" sz="2000" dirty="0"/>
              <a:t>Limits of Confidentiality </a:t>
            </a:r>
          </a:p>
          <a:p>
            <a:r>
              <a:rPr lang="en-US" altLang="zh-TW" sz="2000" dirty="0"/>
              <a:t>to protect you or the public from serious harm </a:t>
            </a:r>
          </a:p>
          <a:p>
            <a:r>
              <a:rPr lang="en-US" altLang="zh-TW" sz="2000" dirty="0"/>
              <a:t>to report domestic violence(intimate violence), abuse or neglect of children, sexual assault, or sexual harassment.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44353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5753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Making an Appointment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34087" y="1794315"/>
            <a:ext cx="4893865" cy="4351338"/>
          </a:xfrm>
        </p:spPr>
        <p:txBody>
          <a:bodyPr>
            <a:normAutofit/>
          </a:bodyPr>
          <a:lstStyle/>
          <a:p>
            <a:pPr marL="0" lvl="0" indent="0">
              <a:lnSpc>
                <a:spcPct val="130000"/>
              </a:lnSpc>
              <a:spcBef>
                <a:spcPts val="0"/>
              </a:spcBef>
              <a:buClr>
                <a:schemeClr val="dk1"/>
              </a:buClr>
              <a:buSzPts val="2800"/>
              <a:buNone/>
            </a:pPr>
            <a:r>
              <a:rPr lang="en-US" altLang="zh-TW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 to your </a:t>
            </a:r>
            <a:r>
              <a:rPr lang="en-US" altLang="zh-TW" sz="2000" dirty="0">
                <a:solidFill>
                  <a:srgbClr val="DB8382"/>
                </a:solidFill>
                <a:latin typeface="Arial"/>
                <a:ea typeface="Arial"/>
                <a:cs typeface="Arial"/>
                <a:sym typeface="Arial"/>
              </a:rPr>
              <a:t>NCU Portal</a:t>
            </a:r>
            <a:r>
              <a:rPr lang="en-US" altLang="zh-TW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and click </a:t>
            </a:r>
            <a:r>
              <a:rPr lang="en-US" altLang="zh-TW" sz="2000" dirty="0">
                <a:solidFill>
                  <a:srgbClr val="DB8382"/>
                </a:solidFill>
                <a:latin typeface="Arial"/>
                <a:ea typeface="Arial"/>
                <a:cs typeface="Arial"/>
                <a:sym typeface="Arial"/>
              </a:rPr>
              <a:t>Consult System</a:t>
            </a:r>
            <a:r>
              <a:rPr lang="en-US" altLang="zh-TW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zh-TW" altLang="en-US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個別諮商</a:t>
            </a:r>
            <a:r>
              <a:rPr lang="en-US" altLang="zh-TW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to make an appointment.</a:t>
            </a:r>
          </a:p>
          <a:p>
            <a:pPr marL="0" lvl="0" indent="0">
              <a:lnSpc>
                <a:spcPct val="130000"/>
              </a:lnSpc>
              <a:spcBef>
                <a:spcPts val="0"/>
              </a:spcBef>
              <a:buClr>
                <a:schemeClr val="dk1"/>
              </a:buClr>
              <a:buSzPts val="2800"/>
              <a:buNone/>
            </a:pPr>
            <a:endParaRPr lang="en-US" altLang="zh-TW" sz="2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>
              <a:lnSpc>
                <a:spcPct val="130000"/>
              </a:lnSpc>
              <a:spcBef>
                <a:spcPts val="3600"/>
              </a:spcBef>
              <a:buClr>
                <a:schemeClr val="dk1"/>
              </a:buClr>
              <a:buSzPts val="2800"/>
              <a:buNone/>
            </a:pPr>
            <a:r>
              <a:rPr lang="en-US" altLang="zh-TW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Schedule your appointment by e-mail. Our email address is </a:t>
            </a:r>
            <a:r>
              <a:rPr lang="en-US" altLang="zh-TW" sz="2000" dirty="0">
                <a:solidFill>
                  <a:srgbClr val="DB8382"/>
                </a:solidFill>
                <a:latin typeface="Arial"/>
                <a:ea typeface="Arial"/>
                <a:cs typeface="Arial"/>
                <a:sym typeface="Arial"/>
              </a:rPr>
              <a:t>ncu7263@cc.ncu.edu.tw  </a:t>
            </a:r>
          </a:p>
          <a:p>
            <a:endParaRPr lang="zh-TW" altLang="en-US" sz="2000" dirty="0"/>
          </a:p>
        </p:txBody>
      </p:sp>
      <p:pic>
        <p:nvPicPr>
          <p:cNvPr id="4" name="Google Shape;615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0235" y="1825625"/>
            <a:ext cx="1003852" cy="1003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616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3538" y="3365812"/>
            <a:ext cx="938059" cy="938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622;p26"/>
          <p:cNvPicPr preferRelativeResize="0"/>
          <p:nvPr/>
        </p:nvPicPr>
        <p:blipFill rotWithShape="1">
          <a:blip r:embed="rId5">
            <a:alphaModFix/>
          </a:blip>
          <a:srcRect l="1844" t="9875" r="30103" b="22021"/>
          <a:stretch/>
        </p:blipFill>
        <p:spPr>
          <a:xfrm>
            <a:off x="6390442" y="1794315"/>
            <a:ext cx="5801558" cy="400656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628;p26"/>
          <p:cNvSpPr/>
          <p:nvPr/>
        </p:nvSpPr>
        <p:spPr>
          <a:xfrm rot="10800000" flipH="1">
            <a:off x="6791437" y="2848746"/>
            <a:ext cx="5463054" cy="2418499"/>
          </a:xfrm>
          <a:prstGeom prst="wedgeRoundRectCallout">
            <a:avLst>
              <a:gd name="adj1" fmla="val -12934"/>
              <a:gd name="adj2" fmla="val 85252"/>
              <a:gd name="adj3" fmla="val 16667"/>
            </a:avLst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Google Shape;627;p26"/>
          <p:cNvPicPr preferRelativeResize="0"/>
          <p:nvPr/>
        </p:nvPicPr>
        <p:blipFill rotWithShape="1">
          <a:blip r:embed="rId6">
            <a:alphaModFix/>
          </a:blip>
          <a:srcRect l="16367" t="11436" r="41146" b="63333"/>
          <a:stretch/>
        </p:blipFill>
        <p:spPr>
          <a:xfrm>
            <a:off x="6791437" y="2952065"/>
            <a:ext cx="5463053" cy="231518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11" name="Google Shape;631;p26"/>
          <p:cNvSpPr/>
          <p:nvPr/>
        </p:nvSpPr>
        <p:spPr>
          <a:xfrm>
            <a:off x="8398412" y="1794314"/>
            <a:ext cx="1097280" cy="414314"/>
          </a:xfrm>
          <a:prstGeom prst="ellipse">
            <a:avLst/>
          </a:prstGeom>
          <a:noFill/>
          <a:ln w="571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631;p26"/>
          <p:cNvSpPr/>
          <p:nvPr/>
        </p:nvSpPr>
        <p:spPr>
          <a:xfrm>
            <a:off x="9145075" y="4057996"/>
            <a:ext cx="1841793" cy="514004"/>
          </a:xfrm>
          <a:prstGeom prst="ellipse">
            <a:avLst/>
          </a:prstGeom>
          <a:noFill/>
          <a:ln w="571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631;p26"/>
          <p:cNvSpPr/>
          <p:nvPr/>
        </p:nvSpPr>
        <p:spPr>
          <a:xfrm>
            <a:off x="10986868" y="4664968"/>
            <a:ext cx="1049293" cy="602278"/>
          </a:xfrm>
          <a:prstGeom prst="ellipse">
            <a:avLst/>
          </a:prstGeom>
          <a:noFill/>
          <a:ln w="571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629;p26"/>
          <p:cNvSpPr txBox="1">
            <a:spLocks/>
          </p:cNvSpPr>
          <p:nvPr/>
        </p:nvSpPr>
        <p:spPr>
          <a:xfrm>
            <a:off x="8172462" y="1099068"/>
            <a:ext cx="3779293" cy="677068"/>
          </a:xfrm>
          <a:prstGeom prst="rect">
            <a:avLst/>
          </a:prstGeom>
          <a:solidFill>
            <a:srgbClr val="ABAE9C"/>
          </a:solidFill>
          <a:ln>
            <a:noFill/>
          </a:ln>
        </p:spPr>
        <p:txBody>
          <a:bodyPr spcFirstLastPara="1" vert="horz" wrap="square" lIns="91425" tIns="45700" rIns="91425" bIns="45700" rtlCol="0" anchor="ctr" anchorCtr="1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Arial"/>
              <a:buNone/>
            </a:pPr>
            <a:endParaRPr lang="en-US" sz="1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800"/>
              <a:buFont typeface="Arial"/>
              <a:buNone/>
            </a:pPr>
            <a:r>
              <a:rPr lang="en-US" altLang="zh-TW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Step.1: Press " NCU Portal "</a:t>
            </a:r>
            <a:endParaRPr lang="en-US"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000"/>
              <a:buFont typeface="Arial"/>
              <a:buNone/>
            </a:pPr>
            <a:endParaRPr lang="en-US" sz="1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626;p26"/>
          <p:cNvSpPr txBox="1"/>
          <p:nvPr/>
        </p:nvSpPr>
        <p:spPr>
          <a:xfrm>
            <a:off x="3149526" y="5634711"/>
            <a:ext cx="9042474" cy="677108"/>
          </a:xfrm>
          <a:prstGeom prst="rect">
            <a:avLst/>
          </a:prstGeom>
          <a:solidFill>
            <a:srgbClr val="ABAE9C"/>
          </a:solidFill>
          <a:ln>
            <a:noFill/>
          </a:ln>
        </p:spPr>
        <p:txBody>
          <a:bodyPr spcFirstLastPara="1" wrap="square" lIns="91425" tIns="45700" rIns="91425" bIns="45700" anchor="ctr" anchorCtr="1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zh-TW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Step.2: Press " Student " , " Student Consulting Service " , " Consult System " </a:t>
            </a: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67961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35769" y="150600"/>
            <a:ext cx="10515600" cy="600356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The frame of the counseling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230134" y="1394715"/>
            <a:ext cx="4604513" cy="4351338"/>
          </a:xfrm>
        </p:spPr>
        <p:txBody>
          <a:bodyPr/>
          <a:lstStyle/>
          <a:p>
            <a:pPr marL="0" indent="0">
              <a:buNone/>
            </a:pPr>
            <a:endParaRPr lang="en-US" altLang="zh-TW" dirty="0"/>
          </a:p>
          <a:p>
            <a:pPr>
              <a:lnSpc>
                <a:spcPct val="150000"/>
              </a:lnSpc>
            </a:pPr>
            <a:r>
              <a:rPr lang="en-US" altLang="zh-TW" b="1" dirty="0"/>
              <a:t>Once a week, and each time takes 50 minutes.</a:t>
            </a:r>
          </a:p>
          <a:p>
            <a:pPr>
              <a:lnSpc>
                <a:spcPct val="150000"/>
              </a:lnSpc>
            </a:pPr>
            <a:r>
              <a:rPr lang="en-US" altLang="zh-TW" b="1" dirty="0"/>
              <a:t>Up to 8 sessions for each semester</a:t>
            </a:r>
          </a:p>
          <a:p>
            <a:pPr>
              <a:lnSpc>
                <a:spcPct val="150000"/>
              </a:lnSpc>
            </a:pPr>
            <a:r>
              <a:rPr lang="en-US" altLang="zh-TW" b="1" dirty="0"/>
              <a:t>With the same counselor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964996B1-6CBD-41D0-AE4B-426F1B8738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353" y="845236"/>
            <a:ext cx="6687892" cy="5450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2758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94936" y="347173"/>
            <a:ext cx="10058400" cy="829730"/>
          </a:xfrm>
        </p:spPr>
        <p:txBody>
          <a:bodyPr/>
          <a:lstStyle/>
          <a:p>
            <a:r>
              <a:rPr lang="en-US" altLang="zh-TW" dirty="0"/>
              <a:t>Where is the counseling center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5983" y="1472324"/>
            <a:ext cx="7230153" cy="494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5939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3048"/>
          </a:xfrm>
        </p:spPr>
        <p:txBody>
          <a:bodyPr>
            <a:normAutofit fontScale="90000"/>
          </a:bodyPr>
          <a:lstStyle/>
          <a:p>
            <a:r>
              <a:rPr lang="en-US" altLang="zh-TW" b="1" dirty="0">
                <a:solidFill>
                  <a:srgbClr val="62463C"/>
                </a:solidFill>
                <a:latin typeface="Arial"/>
                <a:ea typeface="Arial"/>
                <a:cs typeface="Arial"/>
                <a:sym typeface="Arial"/>
              </a:rPr>
              <a:t>The place of the Counseling Center</a:t>
            </a:r>
            <a:endParaRPr lang="zh-TW" altLang="en-US" dirty="0"/>
          </a:p>
        </p:txBody>
      </p:sp>
      <p:pic>
        <p:nvPicPr>
          <p:cNvPr id="4" name="Google Shape;194;p43" descr="DSC_2983.JPG"/>
          <p:cNvPicPr preferRelativeResize="0">
            <a:picLocks noGrp="1"/>
          </p:cNvPicPr>
          <p:nvPr>
            <p:ph idx="1"/>
          </p:nvPr>
        </p:nvPicPr>
        <p:blipFill rotWithShape="1">
          <a:blip r:embed="rId2">
            <a:alphaModFix/>
          </a:blip>
          <a:srcRect l="19263" r="25473" b="5943"/>
          <a:stretch/>
        </p:blipFill>
        <p:spPr>
          <a:xfrm>
            <a:off x="668740" y="1337481"/>
            <a:ext cx="3656487" cy="5218531"/>
          </a:xfrm>
          <a:prstGeom prst="rect">
            <a:avLst/>
          </a:prstGeom>
          <a:solidFill>
            <a:srgbClr val="ECECEC"/>
          </a:solidFill>
          <a:ln>
            <a:noFill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5" name="Google Shape;195;p43" descr="C:\Users\user\Desktop\耘綱\行政\海報\海報素材\P_20190902_165047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40657" y="1125123"/>
            <a:ext cx="5780860" cy="318757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207;p43"/>
          <p:cNvSpPr txBox="1"/>
          <p:nvPr/>
        </p:nvSpPr>
        <p:spPr>
          <a:xfrm>
            <a:off x="6413868" y="2998308"/>
            <a:ext cx="1493214" cy="646290"/>
          </a:xfrm>
          <a:prstGeom prst="rect">
            <a:avLst/>
          </a:prstGeom>
          <a:solidFill>
            <a:schemeClr val="dk1">
              <a:alpha val="4784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altLang="zh-TW" sz="1800" b="1" i="0" u="none" strike="noStrike" cap="none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Counseling Center</a:t>
            </a:r>
            <a:endParaRPr sz="1800" b="1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7" name="直線接點 6"/>
          <p:cNvCxnSpPr/>
          <p:nvPr/>
        </p:nvCxnSpPr>
        <p:spPr>
          <a:xfrm flipV="1">
            <a:off x="7414146" y="2627630"/>
            <a:ext cx="0" cy="49332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單箭頭接點 9"/>
          <p:cNvCxnSpPr/>
          <p:nvPr/>
        </p:nvCxnSpPr>
        <p:spPr>
          <a:xfrm flipH="1" flipV="1">
            <a:off x="7060351" y="2179474"/>
            <a:ext cx="372042" cy="44815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4"/>
          <a:srcRect l="616" t="-231" r="-616" b="49222"/>
          <a:stretch/>
        </p:blipFill>
        <p:spPr>
          <a:xfrm>
            <a:off x="5052706" y="4386765"/>
            <a:ext cx="3894162" cy="2262035"/>
          </a:xfrm>
          <a:prstGeom prst="rect">
            <a:avLst/>
          </a:prstGeom>
        </p:spPr>
      </p:pic>
      <p:cxnSp>
        <p:nvCxnSpPr>
          <p:cNvPr id="12" name="Google Shape;203;p43"/>
          <p:cNvCxnSpPr/>
          <p:nvPr/>
        </p:nvCxnSpPr>
        <p:spPr>
          <a:xfrm>
            <a:off x="2279176" y="5322627"/>
            <a:ext cx="280695" cy="953073"/>
          </a:xfrm>
          <a:prstGeom prst="straightConnector1">
            <a:avLst/>
          </a:prstGeom>
          <a:noFill/>
          <a:ln w="381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5" name="Google Shape;202;p43"/>
          <p:cNvCxnSpPr/>
          <p:nvPr/>
        </p:nvCxnSpPr>
        <p:spPr>
          <a:xfrm>
            <a:off x="1505116" y="5293626"/>
            <a:ext cx="774060" cy="29001"/>
          </a:xfrm>
          <a:prstGeom prst="straightConnector1">
            <a:avLst/>
          </a:prstGeom>
          <a:noFill/>
          <a:ln w="381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7" name="Google Shape;201;p43"/>
          <p:cNvCxnSpPr/>
          <p:nvPr/>
        </p:nvCxnSpPr>
        <p:spPr>
          <a:xfrm>
            <a:off x="1505116" y="5293626"/>
            <a:ext cx="0" cy="345174"/>
          </a:xfrm>
          <a:prstGeom prst="straightConnector1">
            <a:avLst/>
          </a:prstGeom>
          <a:noFill/>
          <a:ln w="38100" cap="flat" cmpd="sng">
            <a:solidFill>
              <a:srgbClr val="C00000"/>
            </a:solidFill>
            <a:prstDash val="solid"/>
            <a:miter lim="800000"/>
            <a:headEnd type="none" w="sm" len="sm"/>
            <a:tailEnd type="triangle" w="lg" len="lg"/>
          </a:ln>
        </p:spPr>
      </p:cxnSp>
      <p:sp>
        <p:nvSpPr>
          <p:cNvPr id="18" name="Google Shape;199;p43"/>
          <p:cNvSpPr txBox="1"/>
          <p:nvPr/>
        </p:nvSpPr>
        <p:spPr>
          <a:xfrm>
            <a:off x="781443" y="5690965"/>
            <a:ext cx="1287223" cy="584735"/>
          </a:xfrm>
          <a:prstGeom prst="rect">
            <a:avLst/>
          </a:prstGeom>
          <a:solidFill>
            <a:srgbClr val="FBE4D4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altLang="zh-TW" sz="1600" b="1" dirty="0">
                <a:solidFill>
                  <a:srgbClr val="833C0B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Counseling Center</a:t>
            </a:r>
            <a:endParaRPr sz="1600" b="1" dirty="0">
              <a:solidFill>
                <a:srgbClr val="833C0B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9" name="Google Shape;200;p43"/>
          <p:cNvSpPr txBox="1"/>
          <p:nvPr/>
        </p:nvSpPr>
        <p:spPr>
          <a:xfrm>
            <a:off x="962202" y="4332514"/>
            <a:ext cx="894307" cy="584735"/>
          </a:xfrm>
          <a:prstGeom prst="rect">
            <a:avLst/>
          </a:prstGeom>
          <a:solidFill>
            <a:srgbClr val="FBE4D4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600" b="1" dirty="0">
                <a:solidFill>
                  <a:srgbClr val="833C0B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Health Center</a:t>
            </a:r>
            <a:endParaRPr sz="1600" b="1" dirty="0">
              <a:solidFill>
                <a:srgbClr val="833C0B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0" name="Google Shape;200;p43"/>
          <p:cNvSpPr txBox="1"/>
          <p:nvPr/>
        </p:nvSpPr>
        <p:spPr>
          <a:xfrm>
            <a:off x="2807402" y="5983332"/>
            <a:ext cx="894307" cy="584735"/>
          </a:xfrm>
          <a:prstGeom prst="rect">
            <a:avLst/>
          </a:prstGeom>
          <a:solidFill>
            <a:srgbClr val="FBE4D4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600" b="1" dirty="0">
                <a:solidFill>
                  <a:srgbClr val="833C0B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South Gate</a:t>
            </a:r>
            <a:endParaRPr sz="1600" b="1" dirty="0">
              <a:solidFill>
                <a:srgbClr val="833C0B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1" name="Google Shape;204;p43"/>
          <p:cNvSpPr/>
          <p:nvPr/>
        </p:nvSpPr>
        <p:spPr>
          <a:xfrm>
            <a:off x="5063963" y="1064527"/>
            <a:ext cx="5857554" cy="5715000"/>
          </a:xfrm>
          <a:prstGeom prst="rect">
            <a:avLst/>
          </a:prstGeom>
          <a:noFill/>
          <a:ln w="38100" cap="flat" cmpd="sng">
            <a:solidFill>
              <a:srgbClr val="3856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09;p43"/>
          <p:cNvSpPr txBox="1"/>
          <p:nvPr/>
        </p:nvSpPr>
        <p:spPr>
          <a:xfrm>
            <a:off x="9192915" y="4404397"/>
            <a:ext cx="1728602" cy="2400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000" b="1" dirty="0">
                <a:solidFill>
                  <a:srgbClr val="385623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Counseling Center is located on your left hand side</a:t>
            </a:r>
            <a:endParaRPr sz="2000" b="1" i="0" u="none" strike="noStrike" cap="none" dirty="0">
              <a:solidFill>
                <a:srgbClr val="385623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12308073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0344"/>
          </a:xfrm>
        </p:spPr>
        <p:txBody>
          <a:bodyPr>
            <a:normAutofit fontScale="90000"/>
          </a:bodyPr>
          <a:lstStyle/>
          <a:p>
            <a:pPr lvl="0"/>
            <a:r>
              <a:rPr lang="en-US" altLang="zh-TW" b="1" dirty="0">
                <a:solidFill>
                  <a:srgbClr val="62463C"/>
                </a:solidFill>
              </a:rPr>
              <a:t>Our Counseling Room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563" y="1611675"/>
            <a:ext cx="2880000" cy="3839134"/>
          </a:xfrm>
          <a:prstGeom prst="rect">
            <a:avLst/>
          </a:prstGeom>
        </p:spPr>
      </p:pic>
      <p:pic>
        <p:nvPicPr>
          <p:cNvPr id="5" name="Google Shape;220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88244" y="1698704"/>
            <a:ext cx="3815512" cy="2863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22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90839" y="3531242"/>
            <a:ext cx="3815512" cy="28632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24608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263748" y="2415123"/>
            <a:ext cx="10058400" cy="1371600"/>
          </a:xfrm>
        </p:spPr>
        <p:txBody>
          <a:bodyPr/>
          <a:lstStyle/>
          <a:p>
            <a:r>
              <a:rPr lang="en-US" altLang="zh-TW" dirty="0"/>
              <a:t>Thank you for your attention! 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0858" y="3137095"/>
            <a:ext cx="3959563" cy="3959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0704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肥皂">
  <a:themeElements>
    <a:clrScheme name="黃色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肥皂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肥皂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肥皂</Template>
  <TotalTime>2468</TotalTime>
  <Words>250</Words>
  <Application>Microsoft Office PowerPoint</Application>
  <PresentationFormat>寬螢幕</PresentationFormat>
  <Paragraphs>44</Paragraphs>
  <Slides>9</Slides>
  <Notes>5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5" baseType="lpstr">
      <vt:lpstr>Microsoft JhengHei</vt:lpstr>
      <vt:lpstr>Arial</vt:lpstr>
      <vt:lpstr>Calibri</vt:lpstr>
      <vt:lpstr>Century Gothic</vt:lpstr>
      <vt:lpstr>Garamond</vt:lpstr>
      <vt:lpstr>肥皂</vt:lpstr>
      <vt:lpstr>About the Counseling Center</vt:lpstr>
      <vt:lpstr>What is individual counseling</vt:lpstr>
      <vt:lpstr>Space of safety and privacy</vt:lpstr>
      <vt:lpstr>Making an Appointment</vt:lpstr>
      <vt:lpstr>The frame of the counseling</vt:lpstr>
      <vt:lpstr>Where is the counseling center</vt:lpstr>
      <vt:lpstr>The place of the Counseling Center</vt:lpstr>
      <vt:lpstr>Our Counseling Room</vt:lpstr>
      <vt:lpstr>Thank you for your attention!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64</cp:revision>
  <cp:lastPrinted>2025-08-26T01:58:19Z</cp:lastPrinted>
  <dcterms:created xsi:type="dcterms:W3CDTF">2025-01-21T03:28:02Z</dcterms:created>
  <dcterms:modified xsi:type="dcterms:W3CDTF">2026-07-07T03:59:19Z</dcterms:modified>
</cp:coreProperties>
</file>